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4"/>
    <p:sldMasterId id="2147483693" r:id="rId5"/>
  </p:sldMasterIdLst>
  <p:notesMasterIdLst>
    <p:notesMasterId r:id="rId41"/>
  </p:notesMasterIdLst>
  <p:sldIdLst>
    <p:sldId id="505" r:id="rId6"/>
    <p:sldId id="503" r:id="rId7"/>
    <p:sldId id="261" r:id="rId8"/>
    <p:sldId id="436" r:id="rId9"/>
    <p:sldId id="437" r:id="rId10"/>
    <p:sldId id="438" r:id="rId11"/>
    <p:sldId id="439" r:id="rId12"/>
    <p:sldId id="440" r:id="rId13"/>
    <p:sldId id="441" r:id="rId14"/>
    <p:sldId id="442" r:id="rId15"/>
    <p:sldId id="443" r:id="rId16"/>
    <p:sldId id="445" r:id="rId17"/>
    <p:sldId id="446" r:id="rId18"/>
    <p:sldId id="447" r:id="rId19"/>
    <p:sldId id="449" r:id="rId20"/>
    <p:sldId id="450" r:id="rId21"/>
    <p:sldId id="362" r:id="rId22"/>
    <p:sldId id="452" r:id="rId23"/>
    <p:sldId id="453" r:id="rId24"/>
    <p:sldId id="465" r:id="rId25"/>
    <p:sldId id="464" r:id="rId26"/>
    <p:sldId id="463" r:id="rId27"/>
    <p:sldId id="454" r:id="rId28"/>
    <p:sldId id="334" r:id="rId29"/>
    <p:sldId id="456" r:id="rId30"/>
    <p:sldId id="457" r:id="rId31"/>
    <p:sldId id="462" r:id="rId32"/>
    <p:sldId id="458" r:id="rId33"/>
    <p:sldId id="459" r:id="rId34"/>
    <p:sldId id="358" r:id="rId35"/>
    <p:sldId id="468" r:id="rId36"/>
    <p:sldId id="356" r:id="rId37"/>
    <p:sldId id="357" r:id="rId38"/>
    <p:sldId id="486" r:id="rId39"/>
    <p:sldId id="504"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B58329DD-C119-4B1F-862B-791EE7CD5113}">
          <p14:sldIdLst>
            <p14:sldId id="505"/>
          </p14:sldIdLst>
        </p14:section>
        <p14:section name="EMR Overview" id="{98F64C9C-7C4A-DA46-B16A-1640B5381F39}">
          <p14:sldIdLst>
            <p14:sldId id="503"/>
            <p14:sldId id="261"/>
            <p14:sldId id="436"/>
            <p14:sldId id="437"/>
            <p14:sldId id="438"/>
            <p14:sldId id="439"/>
            <p14:sldId id="440"/>
            <p14:sldId id="441"/>
            <p14:sldId id="442"/>
            <p14:sldId id="443"/>
            <p14:sldId id="445"/>
            <p14:sldId id="446"/>
            <p14:sldId id="447"/>
            <p14:sldId id="449"/>
            <p14:sldId id="450"/>
            <p14:sldId id="362"/>
            <p14:sldId id="452"/>
            <p14:sldId id="453"/>
            <p14:sldId id="465"/>
            <p14:sldId id="464"/>
            <p14:sldId id="463"/>
            <p14:sldId id="454"/>
            <p14:sldId id="334"/>
            <p14:sldId id="456"/>
            <p14:sldId id="457"/>
            <p14:sldId id="462"/>
            <p14:sldId id="458"/>
            <p14:sldId id="459"/>
            <p14:sldId id="358"/>
            <p14:sldId id="468"/>
            <p14:sldId id="356"/>
            <p14:sldId id="357"/>
            <p14:sldId id="486"/>
            <p14:sldId id="50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hael Hanisch" initials="MH [6]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D0"/>
    <a:srgbClr val="414042"/>
    <a:srgbClr val="DCDCDC"/>
    <a:srgbClr val="505153"/>
    <a:srgbClr val="595A5D"/>
    <a:srgbClr val="4F81BD"/>
    <a:srgbClr val="0C9B2E"/>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86943" autoAdjust="0"/>
  </p:normalViewPr>
  <p:slideViewPr>
    <p:cSldViewPr snapToGrid="0" showGuides="1">
      <p:cViewPr varScale="1">
        <p:scale>
          <a:sx n="129" d="100"/>
          <a:sy n="129" d="100"/>
        </p:scale>
        <p:origin x="1304"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12/10/19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Map Reduce – Providing elasticity to Map </a:t>
            </a:r>
            <a:r>
              <a:rPr lang="en-US"/>
              <a:t>Reduce Paradigm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1239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fontAlgn="base"/>
            <a:r>
              <a:rPr lang="en-US" sz="1200" b="0" i="0" kern="1200" dirty="0">
                <a:solidFill>
                  <a:schemeClr val="tx1"/>
                </a:solidFill>
                <a:effectLst/>
                <a:latin typeface="Arial"/>
                <a:ea typeface="+mn-ea"/>
                <a:cs typeface="+mn-cs"/>
              </a:rPr>
              <a:t>CREATE EXTERNAL TABLE </a:t>
            </a:r>
            <a:r>
              <a:rPr lang="en-US" sz="1200" b="0" i="0" kern="1200" dirty="0" err="1">
                <a:solidFill>
                  <a:schemeClr val="tx1"/>
                </a:solidFill>
                <a:effectLst/>
                <a:latin typeface="Arial"/>
                <a:ea typeface="+mn-ea"/>
                <a:cs typeface="+mn-cs"/>
              </a:rPr>
              <a:t>page_view</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viewTime</a:t>
            </a:r>
            <a:r>
              <a:rPr lang="en-US" sz="1200" b="0" i="0" kern="1200" dirty="0">
                <a:solidFill>
                  <a:schemeClr val="tx1"/>
                </a:solidFill>
                <a:effectLst/>
                <a:latin typeface="Arial"/>
                <a:ea typeface="+mn-ea"/>
                <a:cs typeface="+mn-cs"/>
              </a:rPr>
              <a:t> INT, </a:t>
            </a:r>
            <a:r>
              <a:rPr lang="en-US" sz="1200" b="0" i="0" kern="1200" dirty="0" err="1">
                <a:solidFill>
                  <a:schemeClr val="tx1"/>
                </a:solidFill>
                <a:effectLst/>
                <a:latin typeface="Arial"/>
                <a:ea typeface="+mn-ea"/>
                <a:cs typeface="+mn-cs"/>
              </a:rPr>
              <a:t>userid</a:t>
            </a:r>
            <a:r>
              <a:rPr lang="en-US" sz="1200" b="0" i="0" kern="1200" dirty="0">
                <a:solidFill>
                  <a:schemeClr val="tx1"/>
                </a:solidFill>
                <a:effectLst/>
                <a:latin typeface="Arial"/>
                <a:ea typeface="+mn-ea"/>
                <a:cs typeface="+mn-cs"/>
              </a:rPr>
              <a:t> BIGINT,</a:t>
            </a:r>
          </a:p>
          <a:p>
            <a:pPr fontAlgn="base"/>
            <a:r>
              <a:rPr lang="en-US" sz="1200" b="0" i="0" kern="1200" dirty="0">
                <a:solidFill>
                  <a:schemeClr val="tx1"/>
                </a:solidFill>
                <a:effectLst/>
                <a:latin typeface="Arial"/>
                <a:ea typeface="+mn-ea"/>
                <a:cs typeface="+mn-cs"/>
              </a:rPr>
              <a:t>     </a:t>
            </a:r>
            <a:r>
              <a:rPr lang="en-US" sz="1200" b="0" i="0" kern="1200" dirty="0" err="1">
                <a:solidFill>
                  <a:schemeClr val="tx1"/>
                </a:solidFill>
                <a:effectLst/>
                <a:latin typeface="Arial"/>
                <a:ea typeface="+mn-ea"/>
                <a:cs typeface="+mn-cs"/>
              </a:rPr>
              <a:t>page_url</a:t>
            </a:r>
            <a:r>
              <a:rPr lang="en-US" sz="1200" b="0" i="0" kern="1200" dirty="0">
                <a:solidFill>
                  <a:schemeClr val="tx1"/>
                </a:solidFill>
                <a:effectLst/>
                <a:latin typeface="Arial"/>
                <a:ea typeface="+mn-ea"/>
                <a:cs typeface="+mn-cs"/>
              </a:rPr>
              <a:t> STRING, </a:t>
            </a:r>
            <a:r>
              <a:rPr lang="en-US" sz="1200" b="0" i="0" kern="1200" dirty="0" err="1">
                <a:solidFill>
                  <a:schemeClr val="tx1"/>
                </a:solidFill>
                <a:effectLst/>
                <a:latin typeface="Arial"/>
                <a:ea typeface="+mn-ea"/>
                <a:cs typeface="+mn-cs"/>
              </a:rPr>
              <a:t>referrer_url</a:t>
            </a:r>
            <a:r>
              <a:rPr lang="en-US" sz="1200" b="0" i="0" kern="1200" dirty="0">
                <a:solidFill>
                  <a:schemeClr val="tx1"/>
                </a:solidFill>
                <a:effectLst/>
                <a:latin typeface="Arial"/>
                <a:ea typeface="+mn-ea"/>
                <a:cs typeface="+mn-cs"/>
              </a:rPr>
              <a:t> STRING,</a:t>
            </a:r>
          </a:p>
          <a:p>
            <a:pPr fontAlgn="base"/>
            <a:r>
              <a:rPr lang="en-US" sz="1200" b="0" i="0" kern="1200" dirty="0">
                <a:solidFill>
                  <a:schemeClr val="tx1"/>
                </a:solidFill>
                <a:effectLst/>
                <a:latin typeface="Arial"/>
                <a:ea typeface="+mn-ea"/>
                <a:cs typeface="+mn-cs"/>
              </a:rPr>
              <a:t>     </a:t>
            </a:r>
            <a:r>
              <a:rPr lang="en-US" sz="1200" b="0" i="0" kern="1200" dirty="0" err="1">
                <a:solidFill>
                  <a:schemeClr val="tx1"/>
                </a:solidFill>
                <a:effectLst/>
                <a:latin typeface="Arial"/>
                <a:ea typeface="+mn-ea"/>
                <a:cs typeface="+mn-cs"/>
              </a:rPr>
              <a:t>ip</a:t>
            </a:r>
            <a:r>
              <a:rPr lang="en-US" sz="1200" b="0" i="0" kern="1200" dirty="0">
                <a:solidFill>
                  <a:schemeClr val="tx1"/>
                </a:solidFill>
                <a:effectLst/>
                <a:latin typeface="Arial"/>
                <a:ea typeface="+mn-ea"/>
                <a:cs typeface="+mn-cs"/>
              </a:rPr>
              <a:t> STRING COMMENT 'IP Address of the User',</a:t>
            </a:r>
          </a:p>
          <a:p>
            <a:pPr fontAlgn="base"/>
            <a:r>
              <a:rPr lang="en-US" sz="1200" b="0" i="0" kern="1200" dirty="0">
                <a:solidFill>
                  <a:schemeClr val="tx1"/>
                </a:solidFill>
                <a:effectLst/>
                <a:latin typeface="Arial"/>
                <a:ea typeface="+mn-ea"/>
                <a:cs typeface="+mn-cs"/>
              </a:rPr>
              <a:t>     country STRING COMMENT 'country of origination')</a:t>
            </a:r>
          </a:p>
          <a:p>
            <a:pPr fontAlgn="base"/>
            <a:r>
              <a:rPr lang="en-US" sz="1200" b="0" i="0" kern="1200" dirty="0">
                <a:solidFill>
                  <a:schemeClr val="tx1"/>
                </a:solidFill>
                <a:effectLst/>
                <a:latin typeface="Arial"/>
                <a:ea typeface="+mn-ea"/>
                <a:cs typeface="+mn-cs"/>
              </a:rPr>
              <a:t> COMMENT 'This is the staging page view table'</a:t>
            </a:r>
          </a:p>
          <a:p>
            <a:pPr fontAlgn="base"/>
            <a:r>
              <a:rPr lang="en-US" sz="1200" b="0" i="0" kern="1200" dirty="0">
                <a:solidFill>
                  <a:schemeClr val="tx1"/>
                </a:solidFill>
                <a:effectLst/>
                <a:latin typeface="Arial"/>
                <a:ea typeface="+mn-ea"/>
                <a:cs typeface="+mn-cs"/>
              </a:rPr>
              <a:t> ROW FORMAT DELIMITED FIELDS TERMINATED BY '\054'</a:t>
            </a:r>
          </a:p>
          <a:p>
            <a:pPr fontAlgn="base"/>
            <a:r>
              <a:rPr lang="en-US" sz="1200" b="0" i="0" kern="1200" dirty="0">
                <a:solidFill>
                  <a:schemeClr val="tx1"/>
                </a:solidFill>
                <a:effectLst/>
                <a:latin typeface="Arial"/>
                <a:ea typeface="+mn-ea"/>
                <a:cs typeface="+mn-cs"/>
              </a:rPr>
              <a:t> STORED AS TEXTFILE</a:t>
            </a:r>
          </a:p>
          <a:p>
            <a:pPr fontAlgn="base"/>
            <a:r>
              <a:rPr lang="en-US" sz="1200" b="0" i="0" kern="1200" dirty="0">
                <a:solidFill>
                  <a:schemeClr val="tx1"/>
                </a:solidFill>
                <a:effectLst/>
                <a:latin typeface="Arial"/>
                <a:ea typeface="+mn-ea"/>
                <a:cs typeface="+mn-cs"/>
              </a:rPr>
              <a:t> LOCATION '&lt;</a:t>
            </a:r>
            <a:r>
              <a:rPr lang="en-US" sz="1200" b="0" i="0" kern="1200" dirty="0" err="1">
                <a:solidFill>
                  <a:schemeClr val="tx1"/>
                </a:solidFill>
                <a:effectLst/>
                <a:latin typeface="Arial"/>
                <a:ea typeface="+mn-ea"/>
                <a:cs typeface="+mn-cs"/>
              </a:rPr>
              <a:t>hdfs_location</a:t>
            </a:r>
            <a:r>
              <a:rPr lang="en-US" sz="1200" b="0" i="0" kern="1200" dirty="0">
                <a:solidFill>
                  <a:schemeClr val="tx1"/>
                </a:solidFill>
                <a:effectLst/>
                <a:latin typeface="Arial"/>
                <a:ea typeface="+mn-ea"/>
                <a:cs typeface="+mn-cs"/>
              </a:rPr>
              <a:t>&gt;';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98068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3:36</a:t>
            </a:r>
          </a:p>
          <a:p>
            <a:r>
              <a:rPr lang="en-US" sz="1200" b="0" i="0" kern="1200" dirty="0">
                <a:solidFill>
                  <a:schemeClr val="tx1"/>
                </a:solidFill>
                <a:effectLst/>
                <a:latin typeface="Arial"/>
                <a:ea typeface="+mn-ea"/>
                <a:cs typeface="+mn-cs"/>
              </a:rPr>
              <a:t>The amount of data you can process depends on the capacity of your core nodes and the size of your data as input, during processing, and as output. The input, intermediate, and output data sets all reside on the cluster during processing.</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Ref - http://</a:t>
            </a:r>
            <a:r>
              <a:rPr lang="en-US" sz="1200" b="0" i="0" kern="1200" dirty="0" err="1">
                <a:solidFill>
                  <a:schemeClr val="tx1"/>
                </a:solidFill>
                <a:effectLst/>
                <a:latin typeface="Arial"/>
                <a:ea typeface="+mn-ea"/>
                <a:cs typeface="+mn-cs"/>
              </a:rPr>
              <a:t>docs.aws.amazon.com</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ElasticMapReduce</a:t>
            </a:r>
            <a:r>
              <a:rPr lang="en-US" sz="1200" b="0" i="0" kern="1200" dirty="0">
                <a:solidFill>
                  <a:schemeClr val="tx1"/>
                </a:solidFill>
                <a:effectLst/>
                <a:latin typeface="Arial"/>
                <a:ea typeface="+mn-ea"/>
                <a:cs typeface="+mn-cs"/>
              </a:rPr>
              <a:t>/latest/</a:t>
            </a:r>
            <a:r>
              <a:rPr lang="en-US" sz="1200" b="0" i="0" kern="1200" dirty="0" err="1">
                <a:solidFill>
                  <a:schemeClr val="tx1"/>
                </a:solidFill>
                <a:effectLst/>
                <a:latin typeface="Arial"/>
                <a:ea typeface="+mn-ea"/>
                <a:cs typeface="+mn-cs"/>
              </a:rPr>
              <a:t>ManagementGuide</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emr</a:t>
            </a:r>
            <a:r>
              <a:rPr lang="en-US" sz="1200" b="0" i="0" kern="1200" dirty="0">
                <a:solidFill>
                  <a:schemeClr val="tx1"/>
                </a:solidFill>
                <a:effectLst/>
                <a:latin typeface="Arial"/>
                <a:ea typeface="+mn-ea"/>
                <a:cs typeface="+mn-cs"/>
              </a:rPr>
              <a:t>-plan-</a:t>
            </a:r>
            <a:r>
              <a:rPr lang="en-US" sz="1200" b="0" i="0" kern="1200" dirty="0" err="1">
                <a:solidFill>
                  <a:schemeClr val="tx1"/>
                </a:solidFill>
                <a:effectLst/>
                <a:latin typeface="Arial"/>
                <a:ea typeface="+mn-ea"/>
                <a:cs typeface="+mn-cs"/>
              </a:rPr>
              <a:t>instances.html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4023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668363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33759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nodes can be added and removed</a:t>
            </a:r>
            <a:r>
              <a:rPr lang="en-US" baseline="0" dirty="0"/>
              <a:t> using Resize.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883869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610530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10149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Connectors available for Kinesis-</a:t>
            </a:r>
            <a:r>
              <a:rPr lang="en-US" dirty="0" err="1"/>
              <a:t>SparkStreaming</a:t>
            </a:r>
            <a:r>
              <a:rPr lang="en-US" dirty="0"/>
              <a:t>,</a:t>
            </a:r>
            <a:r>
              <a:rPr lang="en-US" baseline="0" dirty="0"/>
              <a:t> via KCL</a:t>
            </a:r>
            <a:r>
              <a:rPr lang="en-US" dirty="0"/>
              <a:t> | </a:t>
            </a:r>
            <a:r>
              <a:rPr lang="en-US" dirty="0" err="1"/>
              <a:t>DynamoDB</a:t>
            </a:r>
            <a:r>
              <a:rPr lang="en-US" dirty="0"/>
              <a:t> | Redshift-spark | S3 via EMRFS | </a:t>
            </a:r>
          </a:p>
          <a:p>
            <a:endParaRPr lang="en-US" dirty="0"/>
          </a:p>
          <a:p>
            <a:r>
              <a:rPr lang="en-US" dirty="0"/>
              <a:t>Easy KMS and </a:t>
            </a:r>
            <a:r>
              <a:rPr lang="en-US" dirty="0" err="1"/>
              <a:t>Datapipeline</a:t>
            </a:r>
            <a:r>
              <a:rPr lang="en-US" dirty="0"/>
              <a:t> integration thanks to IAM roles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065890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90955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endParaRPr lang="en-US" sz="1200" b="1" i="0" u="none" strike="noStrike" kern="1200" dirty="0">
              <a:solidFill>
                <a:schemeClr val="tx1"/>
              </a:solidFill>
              <a:effectLst/>
              <a:latin typeface="Arial"/>
              <a:ea typeface="+mn-ea"/>
              <a:cs typeface="+mn-cs"/>
            </a:endParaRPr>
          </a:p>
          <a:p>
            <a:pPr rtl="0" eaLnBrk="1" fontAlgn="t" latinLnBrk="0" hangingPunct="1"/>
            <a:r>
              <a:rPr lang="en-US" sz="1200" b="1" i="0" u="none" strike="noStrike" kern="1200" dirty="0">
                <a:solidFill>
                  <a:schemeClr val="tx1"/>
                </a:solidFill>
                <a:effectLst/>
                <a:latin typeface="Arial"/>
                <a:ea typeface="+mn-ea"/>
                <a:cs typeface="+mn-cs"/>
              </a:rPr>
              <a:t>EMR users Apache Big top to keep the software releases up</a:t>
            </a:r>
            <a:r>
              <a:rPr lang="en-US" sz="1200" b="1" i="0" u="none" strike="noStrike" kern="1200" baseline="0" dirty="0">
                <a:solidFill>
                  <a:schemeClr val="tx1"/>
                </a:solidFill>
                <a:effectLst/>
                <a:latin typeface="Arial"/>
                <a:ea typeface="+mn-ea"/>
                <a:cs typeface="+mn-cs"/>
              </a:rPr>
              <a:t> to date with the open source versions. Looking at spark versions time to EMR has been mostly &lt;3 weeks.</a:t>
            </a:r>
            <a:endParaRPr lang="en-US" sz="1200" b="1" i="0" u="none" strike="noStrike" kern="1200" dirty="0">
              <a:solidFill>
                <a:schemeClr val="tx1"/>
              </a:solidFill>
              <a:effectLst/>
              <a:latin typeface="Arial"/>
              <a:ea typeface="+mn-ea"/>
              <a:cs typeface="+mn-cs"/>
            </a:endParaRPr>
          </a:p>
          <a:p>
            <a:pPr rtl="0" eaLnBrk="1" fontAlgn="t" latinLnBrk="0" hangingPunct="1"/>
            <a:endParaRPr lang="en-US" sz="1200" b="1" i="0" u="none" strike="noStrike" kern="1200" dirty="0">
              <a:solidFill>
                <a:schemeClr val="tx1"/>
              </a:solidFill>
              <a:effectLst/>
              <a:latin typeface="Arial"/>
              <a:ea typeface="+mn-ea"/>
              <a:cs typeface="+mn-cs"/>
            </a:endParaRPr>
          </a:p>
          <a:p>
            <a:pPr rtl="0" eaLnBrk="1" fontAlgn="t" latinLnBrk="0" hangingPunct="1"/>
            <a:endParaRPr lang="en-US" sz="1200" b="1" i="0" u="none" strike="noStrike" kern="1200" dirty="0">
              <a:solidFill>
                <a:schemeClr val="tx1"/>
              </a:solidFill>
              <a:effectLst/>
              <a:latin typeface="Arial"/>
              <a:ea typeface="+mn-ea"/>
              <a:cs typeface="+mn-cs"/>
            </a:endParaRPr>
          </a:p>
          <a:p>
            <a:pPr rtl="0" eaLnBrk="1" fontAlgn="t" latinLnBrk="0" hangingPunct="1"/>
            <a:r>
              <a:rPr lang="en-US" sz="1200" b="1" i="0" u="none" strike="noStrike" kern="1200" dirty="0">
                <a:solidFill>
                  <a:schemeClr val="tx1"/>
                </a:solidFill>
                <a:effectLst/>
                <a:latin typeface="Arial"/>
                <a:ea typeface="+mn-ea"/>
                <a:cs typeface="+mn-cs"/>
              </a:rPr>
              <a:t>Spark </a:t>
            </a:r>
          </a:p>
          <a:p>
            <a:pPr rtl="0" eaLnBrk="1" fontAlgn="t" latinLnBrk="0" hangingPunct="1"/>
            <a:r>
              <a:rPr lang="en-US" sz="1200" b="1" i="0" u="none" strike="noStrike" kern="1200" dirty="0">
                <a:solidFill>
                  <a:schemeClr val="tx1"/>
                </a:solidFill>
                <a:effectLst/>
                <a:latin typeface="Arial"/>
                <a:ea typeface="+mn-ea"/>
                <a:cs typeface="+mn-cs"/>
              </a:rPr>
              <a:t>Spark 1.5</a:t>
            </a:r>
            <a:endParaRPr lang="en-US" sz="1200" b="0" i="0" u="none" strike="noStrike" kern="1200" dirty="0">
              <a:solidFill>
                <a:schemeClr val="tx1"/>
              </a:solidFill>
              <a:effectLst/>
              <a:latin typeface="Arial"/>
              <a:ea typeface="+mn-ea"/>
              <a:cs typeface="+mn-cs"/>
            </a:endParaRPr>
          </a:p>
          <a:p>
            <a:pPr rtl="0" eaLnBrk="1" fontAlgn="t" latinLnBrk="0" hangingPunct="1"/>
            <a:r>
              <a:rPr lang="en-US" sz="1200" b="0" i="0" u="none" strike="noStrike" kern="1200" dirty="0">
                <a:solidFill>
                  <a:schemeClr val="tx1"/>
                </a:solidFill>
                <a:effectLst/>
                <a:latin typeface="Arial"/>
                <a:ea typeface="+mn-ea"/>
                <a:cs typeface="+mn-cs"/>
              </a:rPr>
              <a:t>September 9, 2015</a:t>
            </a:r>
          </a:p>
          <a:p>
            <a:pPr rtl="0" eaLnBrk="1" fontAlgn="t" latinLnBrk="0" hangingPunct="1"/>
            <a:r>
              <a:rPr lang="en-US" sz="1200" b="1" i="0" u="none" strike="noStrike" kern="1200" dirty="0">
                <a:solidFill>
                  <a:schemeClr val="tx1"/>
                </a:solidFill>
                <a:effectLst/>
                <a:latin typeface="Arial"/>
                <a:ea typeface="+mn-ea"/>
                <a:cs typeface="+mn-cs"/>
              </a:rPr>
              <a:t>Spark 1.5.2</a:t>
            </a:r>
          </a:p>
          <a:p>
            <a:pPr rtl="0" eaLnBrk="1" fontAlgn="t" latinLnBrk="0" hangingPunct="1"/>
            <a:r>
              <a:rPr lang="en-US" sz="1200" b="0" i="0" u="none" strike="noStrike" kern="1200" dirty="0">
                <a:solidFill>
                  <a:schemeClr val="tx1"/>
                </a:solidFill>
                <a:effectLst/>
                <a:latin typeface="Arial"/>
                <a:ea typeface="+mn-ea"/>
                <a:cs typeface="+mn-cs"/>
              </a:rPr>
              <a:t>Nov</a:t>
            </a:r>
            <a:r>
              <a:rPr lang="en-US" sz="1200" b="0" i="0" u="none" strike="noStrike" kern="1200" baseline="0" dirty="0">
                <a:solidFill>
                  <a:schemeClr val="tx1"/>
                </a:solidFill>
                <a:effectLst/>
                <a:latin typeface="Arial"/>
                <a:ea typeface="+mn-ea"/>
                <a:cs typeface="+mn-cs"/>
              </a:rPr>
              <a:t>ember 9, 2015</a:t>
            </a:r>
            <a:endParaRPr lang="en-US" sz="1200" b="0" i="0" u="none" strike="noStrike" kern="1200" dirty="0">
              <a:solidFill>
                <a:schemeClr val="tx1"/>
              </a:solidFill>
              <a:effectLst/>
              <a:latin typeface="Arial"/>
              <a:ea typeface="+mn-ea"/>
              <a:cs typeface="+mn-cs"/>
            </a:endParaRPr>
          </a:p>
          <a:p>
            <a:pPr rtl="0" eaLnBrk="1" fontAlgn="t" latinLnBrk="0" hangingPunct="1"/>
            <a:r>
              <a:rPr lang="en-US" sz="1200" b="1" i="0" u="none" strike="noStrike" kern="1200" dirty="0">
                <a:solidFill>
                  <a:schemeClr val="tx1"/>
                </a:solidFill>
                <a:effectLst/>
                <a:latin typeface="Arial"/>
                <a:ea typeface="+mn-ea"/>
                <a:cs typeface="+mn-cs"/>
              </a:rPr>
              <a:t>Spark 1.6</a:t>
            </a:r>
          </a:p>
          <a:p>
            <a:pPr rtl="0" eaLnBrk="1" fontAlgn="auto" latinLnBrk="0" hangingPunct="1"/>
            <a:r>
              <a:rPr lang="en-US" sz="1200" b="0" i="0" u="none" strike="noStrike" kern="1200" dirty="0">
                <a:solidFill>
                  <a:schemeClr val="tx1"/>
                </a:solidFill>
                <a:effectLst/>
                <a:latin typeface="Arial"/>
                <a:ea typeface="+mn-ea"/>
                <a:cs typeface="+mn-cs"/>
              </a:rPr>
              <a:t>January 4, 2016</a:t>
            </a:r>
          </a:p>
          <a:p>
            <a:pPr rtl="0" eaLnBrk="1" fontAlgn="t" latinLnBrk="0" hangingPunct="1"/>
            <a:r>
              <a:rPr lang="en-US" sz="1200" b="1" i="0" u="none" strike="noStrike" kern="1200" dirty="0">
                <a:solidFill>
                  <a:schemeClr val="tx1"/>
                </a:solidFill>
                <a:effectLst/>
                <a:latin typeface="Arial"/>
                <a:ea typeface="+mn-ea"/>
                <a:cs typeface="+mn-cs"/>
              </a:rPr>
              <a:t>Spark</a:t>
            </a:r>
            <a:r>
              <a:rPr lang="en-US" sz="1200" b="1" i="0" u="none" strike="noStrike" kern="1200" baseline="0" dirty="0">
                <a:solidFill>
                  <a:schemeClr val="tx1"/>
                </a:solidFill>
                <a:effectLst/>
                <a:latin typeface="Arial"/>
                <a:ea typeface="+mn-ea"/>
                <a:cs typeface="+mn-cs"/>
              </a:rPr>
              <a:t> 1.6.1</a:t>
            </a:r>
            <a:endParaRPr lang="en-US" sz="1200" b="1" i="0" u="none" strike="noStrike" kern="1200" dirty="0">
              <a:solidFill>
                <a:schemeClr val="tx1"/>
              </a:solidFill>
              <a:effectLst/>
              <a:latin typeface="Arial"/>
              <a:ea typeface="+mn-ea"/>
              <a:cs typeface="+mn-cs"/>
            </a:endParaRPr>
          </a:p>
          <a:p>
            <a:pPr rtl="0" eaLnBrk="1" fontAlgn="auto" latinLnBrk="0" hangingPunct="1"/>
            <a:r>
              <a:rPr lang="en-US" sz="1200" b="0" i="0" u="none" strike="noStrike" kern="1200" dirty="0">
                <a:solidFill>
                  <a:schemeClr val="tx1"/>
                </a:solidFill>
                <a:effectLst/>
                <a:latin typeface="Arial"/>
                <a:ea typeface="+mn-ea"/>
                <a:cs typeface="+mn-cs"/>
              </a:rPr>
              <a:t>March</a:t>
            </a:r>
            <a:r>
              <a:rPr lang="en-US" sz="1200" b="0" i="0" u="none" strike="noStrike" kern="1200" baseline="0" dirty="0">
                <a:solidFill>
                  <a:schemeClr val="tx1"/>
                </a:solidFill>
                <a:effectLst/>
                <a:latin typeface="Arial"/>
                <a:ea typeface="+mn-ea"/>
                <a:cs typeface="+mn-cs"/>
              </a:rPr>
              <a:t> 9, 2016</a:t>
            </a:r>
            <a:endParaRPr lang="en-US" sz="1200" b="0" i="0" u="none" strike="noStrike"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357219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550929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761356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070135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18892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9911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30365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0561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Map Reduce – Providing elasticity to Map </a:t>
            </a:r>
            <a:r>
              <a:rPr lang="en-US"/>
              <a:t>Reduce Paradigm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5510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scalability example</a:t>
            </a:r>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66287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Vertical scalability example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55886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Horizontal scalability</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39225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92220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171450" indent="-171450">
              <a:buFontTx/>
              <a:buChar char="-"/>
            </a:pPr>
            <a:r>
              <a:rPr lang="en-US" dirty="0"/>
              <a:t>Automated</a:t>
            </a:r>
            <a:r>
              <a:rPr lang="en-US" baseline="0" dirty="0"/>
              <a:t> provisioning of EC2s in the specified VPC with defined IAM roles and security groups, keys etc.</a:t>
            </a:r>
          </a:p>
          <a:p>
            <a:pPr marL="171450" indent="-171450">
              <a:buFontTx/>
              <a:buChar char="-"/>
            </a:pPr>
            <a:r>
              <a:rPr lang="en-US" dirty="0"/>
              <a:t>Set up the cluster communication, define master,</a:t>
            </a:r>
            <a:r>
              <a:rPr lang="en-US" baseline="0" dirty="0"/>
              <a:t> slave relationships</a:t>
            </a:r>
          </a:p>
          <a:p>
            <a:pPr marL="171450" indent="-171450">
              <a:buFontTx/>
              <a:buChar char="-"/>
            </a:pPr>
            <a:r>
              <a:rPr lang="en-US" baseline="0" dirty="0"/>
              <a:t>Configure Hadoop and it’s applications. Customize any default configuration as instructed at launch time.</a:t>
            </a:r>
          </a:p>
          <a:p>
            <a:pPr marL="171450" indent="-171450">
              <a:buFontTx/>
              <a:buChar char="-"/>
            </a:pPr>
            <a:r>
              <a:rPr lang="en-US" dirty="0"/>
              <a:t>Install generally</a:t>
            </a:r>
            <a:r>
              <a:rPr lang="en-US" baseline="0" dirty="0"/>
              <a:t> </a:t>
            </a:r>
            <a:r>
              <a:rPr lang="en-US" baseline="0" dirty="0" err="1"/>
              <a:t>avaialbe</a:t>
            </a:r>
            <a:r>
              <a:rPr lang="en-US" baseline="0" dirty="0"/>
              <a:t> applications like spark, hive, pig </a:t>
            </a:r>
            <a:r>
              <a:rPr lang="en-US" baseline="0" dirty="0" err="1"/>
              <a:t>etc</a:t>
            </a:r>
            <a:endParaRPr lang="en-US" baseline="0" dirty="0"/>
          </a:p>
          <a:p>
            <a:pPr marL="171450" indent="-171450">
              <a:buFontTx/>
              <a:buChar char="-"/>
            </a:pPr>
            <a:r>
              <a:rPr lang="en-US" baseline="0" dirty="0"/>
              <a:t>Submit jobs directly through AWS console, CLI, API, </a:t>
            </a:r>
            <a:r>
              <a:rPr lang="en-US" baseline="0" dirty="0" err="1"/>
              <a:t>datapipeline</a:t>
            </a:r>
            <a:r>
              <a:rPr lang="en-US" baseline="0" dirty="0"/>
              <a:t> to </a:t>
            </a:r>
            <a:r>
              <a:rPr lang="en-US" baseline="0" dirty="0" err="1"/>
              <a:t>hadoop</a:t>
            </a:r>
            <a:endParaRPr lang="en-US" baseline="0" dirty="0"/>
          </a:p>
          <a:p>
            <a:pPr marL="171450" indent="-171450">
              <a:buFontTx/>
              <a:buChar char="-"/>
            </a:pPr>
            <a:r>
              <a:rPr lang="en-US" baseline="0" dirty="0"/>
              <a:t>Monitoring and fault-tolerance built in with </a:t>
            </a:r>
            <a:r>
              <a:rPr lang="en-US" baseline="0" dirty="0" err="1"/>
              <a:t>cloudwatch</a:t>
            </a:r>
            <a:r>
              <a:rPr lang="en-US" baseline="0" dirty="0"/>
              <a:t> and instance controller + cluster management layer.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582662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45585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9144000" cy="5242737"/>
          </a:xfrm>
          <a:prstGeom prst="rect">
            <a:avLst/>
          </a:prstGeom>
        </p:spPr>
      </p:pic>
      <p:sp>
        <p:nvSpPr>
          <p:cNvPr id="6" name="Text Placeholder 11"/>
          <p:cNvSpPr>
            <a:spLocks noGrp="1"/>
          </p:cNvSpPr>
          <p:nvPr>
            <p:ph type="body" sz="quarter" idx="10" hasCustomPrompt="1"/>
          </p:nvPr>
        </p:nvSpPr>
        <p:spPr>
          <a:xfrm>
            <a:off x="487900" y="3956023"/>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29"/>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6"/>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6"/>
            <a:ext cx="979394" cy="585529"/>
          </a:xfrm>
          <a:prstGeom prst="rect">
            <a:avLst/>
          </a:prstGeom>
        </p:spPr>
      </p:pic>
    </p:spTree>
    <p:extLst>
      <p:ext uri="{BB962C8B-B14F-4D97-AF65-F5344CB8AC3E}">
        <p14:creationId xmlns:p14="http://schemas.microsoft.com/office/powerpoint/2010/main" val="253245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300822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149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34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9144000" cy="5242737"/>
          </a:xfrm>
          <a:prstGeom prst="rect">
            <a:avLst/>
          </a:prstGeom>
        </p:spPr>
      </p:pic>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411648" y="1674429"/>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210194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10" name="Title 1"/>
          <p:cNvSpPr>
            <a:spLocks noGrp="1"/>
          </p:cNvSpPr>
          <p:nvPr>
            <p:ph type="title"/>
          </p:nvPr>
        </p:nvSpPr>
        <p:spPr>
          <a:xfrm>
            <a:off x="2475261" y="930150"/>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2612425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10" name="Title 1"/>
          <p:cNvSpPr>
            <a:spLocks noGrp="1"/>
          </p:cNvSpPr>
          <p:nvPr>
            <p:ph type="title"/>
          </p:nvPr>
        </p:nvSpPr>
        <p:spPr>
          <a:xfrm>
            <a:off x="411648" y="1674429"/>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3257584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2"/>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900" y="2572388"/>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4190098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D5C1-1CE9-294B-8106-0D0FE773839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24F4FB6-FCE3-5642-8405-2B130C786A3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8763E84-A231-AD48-930B-B7CDCB58423C}"/>
              </a:ext>
            </a:extLst>
          </p:cNvPr>
          <p:cNvSpPr>
            <a:spLocks noGrp="1"/>
          </p:cNvSpPr>
          <p:nvPr>
            <p:ph type="dt" sz="half" idx="10"/>
          </p:nvPr>
        </p:nvSpPr>
        <p:spPr/>
        <p:txBody>
          <a:bodyPr/>
          <a:lstStyle/>
          <a:p>
            <a:fld id="{65A47EA9-54DF-C541-9F1B-7C1F5083CBD6}" type="datetimeFigureOut">
              <a:rPr lang="en-US" smtClean="0"/>
              <a:t>12/10/19</a:t>
            </a:fld>
            <a:endParaRPr lang="en-US"/>
          </a:p>
        </p:txBody>
      </p:sp>
      <p:sp>
        <p:nvSpPr>
          <p:cNvPr id="5" name="Footer Placeholder 4">
            <a:extLst>
              <a:ext uri="{FF2B5EF4-FFF2-40B4-BE49-F238E27FC236}">
                <a16:creationId xmlns:a16="http://schemas.microsoft.com/office/drawing/2014/main" id="{4E8A37F9-AE7B-274C-B71C-A71B93CC6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A4308-C461-544E-9B7E-07700815F253}"/>
              </a:ext>
            </a:extLst>
          </p:cNvPr>
          <p:cNvSpPr>
            <a:spLocks noGrp="1"/>
          </p:cNvSpPr>
          <p:nvPr>
            <p:ph type="sldNum" sz="quarter" idx="12"/>
          </p:nvPr>
        </p:nvSpPr>
        <p:spPr/>
        <p:txBody>
          <a:bodyPr/>
          <a:lstStyle/>
          <a:p>
            <a:fld id="{2D3FACA7-1BD3-8446-996B-1AC6EA2F08F7}" type="slidenum">
              <a:rPr lang="en-US" smtClean="0"/>
              <a:t>‹#›</a:t>
            </a:fld>
            <a:endParaRPr lang="en-US"/>
          </a:p>
        </p:txBody>
      </p:sp>
    </p:spTree>
    <p:extLst>
      <p:ext uri="{BB962C8B-B14F-4D97-AF65-F5344CB8AC3E}">
        <p14:creationId xmlns:p14="http://schemas.microsoft.com/office/powerpoint/2010/main" val="228563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192608"/>
            <a:ext cx="8229600" cy="883992"/>
          </a:xfrm>
          <a:prstGeom prst="rect">
            <a:avLst/>
          </a:prstGeom>
        </p:spPr>
        <p:txBody>
          <a:bodyPr/>
          <a:lstStyle/>
          <a:p>
            <a:pPr lvl="0">
              <a:defRPr sz="1800" b="0">
                <a:solidFill>
                  <a:srgbClr val="000000"/>
                </a:solidFill>
              </a:defRPr>
            </a:pPr>
            <a:r>
              <a:rPr sz="3600" b="1">
                <a:solidFill>
                  <a:srgbClr val="FFFFFF"/>
                </a:solidFill>
              </a:rPr>
              <a:t>Click to edit Master title style</a:t>
            </a:r>
          </a:p>
        </p:txBody>
      </p:sp>
      <p:sp>
        <p:nvSpPr>
          <p:cNvPr id="23" name="Shape 23"/>
          <p:cNvSpPr>
            <a:spLocks noGrp="1"/>
          </p:cNvSpPr>
          <p:nvPr>
            <p:ph type="body" idx="1"/>
          </p:nvPr>
        </p:nvSpPr>
        <p:spPr>
          <a:xfrm>
            <a:off x="457200" y="1076599"/>
            <a:ext cx="4040188" cy="554558"/>
          </a:xfrm>
          <a:prstGeom prst="rect">
            <a:avLst/>
          </a:prstGeom>
        </p:spPr>
        <p:txBody>
          <a:bodyPr anchor="b"/>
          <a:lstStyle>
            <a:lvl1pPr marL="0" indent="0">
              <a:spcBef>
                <a:spcPts val="500"/>
              </a:spcBef>
              <a:buSzTx/>
              <a:buFontTx/>
              <a:buNone/>
              <a:defRPr sz="2400" b="1"/>
            </a:lvl1pPr>
          </a:lstStyle>
          <a:p>
            <a:pPr lvl="0">
              <a:defRPr sz="1800" b="0">
                <a:solidFill>
                  <a:srgbClr val="000000"/>
                </a:solidFill>
              </a:defRPr>
            </a:pPr>
            <a:r>
              <a:rPr sz="2400" b="1">
                <a:solidFill>
                  <a:srgbClr val="FFFFFF"/>
                </a:solidFill>
              </a:rPr>
              <a:t>Click to edit Master text styles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8918678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2016, Amazon Web Services, Inc. or its Affiliates. All rights reserved.</a:t>
            </a:r>
          </a:p>
        </p:txBody>
      </p:sp>
      <p:sp>
        <p:nvSpPr>
          <p:cNvPr id="9" name="Text Placeholder 11"/>
          <p:cNvSpPr>
            <a:spLocks noGrp="1"/>
          </p:cNvSpPr>
          <p:nvPr>
            <p:ph type="body" sz="quarter" idx="10" hasCustomPrompt="1"/>
          </p:nvPr>
        </p:nvSpPr>
        <p:spPr>
          <a:xfrm>
            <a:off x="2730500" y="3643480"/>
            <a:ext cx="3683000" cy="433387"/>
          </a:xfrm>
        </p:spPr>
        <p:txBody>
          <a:bodyPr>
            <a:normAutofit/>
          </a:bodyPr>
          <a:lstStyle>
            <a:lvl1pPr marL="0" indent="0" algn="ctr">
              <a:buNone/>
              <a:defRPr sz="1200" baseline="0">
                <a:solidFill>
                  <a:schemeClr val="tx1"/>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4024481"/>
            <a:ext cx="3683000" cy="369888"/>
          </a:xfrm>
        </p:spPr>
        <p:txBody>
          <a:bodyPr>
            <a:normAutofit/>
          </a:bodyPr>
          <a:lstStyle>
            <a:lvl1pPr marL="0" indent="0" algn="ctr">
              <a:buNone/>
              <a:defRPr sz="1200" baseline="0">
                <a:solidFill>
                  <a:schemeClr val="tx1"/>
                </a:solidFill>
              </a:defRPr>
            </a:lvl1pPr>
          </a:lstStyle>
          <a:p>
            <a:pPr lvl="0"/>
            <a:r>
              <a:rPr lang="en-US" dirty="0"/>
              <a:t>Click to edit Date</a:t>
            </a:r>
          </a:p>
        </p:txBody>
      </p:sp>
      <p:sp>
        <p:nvSpPr>
          <p:cNvPr id="14" name="Text Placeholder 8"/>
          <p:cNvSpPr>
            <a:spLocks noGrp="1"/>
          </p:cNvSpPr>
          <p:nvPr>
            <p:ph type="body" sz="quarter" idx="12" hasCustomPrompt="1"/>
          </p:nvPr>
        </p:nvSpPr>
        <p:spPr>
          <a:xfrm>
            <a:off x="909506" y="2173165"/>
            <a:ext cx="7324988" cy="744537"/>
          </a:xfrm>
        </p:spPr>
        <p:txBody>
          <a:bodyPr>
            <a:noAutofit/>
          </a:bodyPr>
          <a:lstStyle>
            <a:lvl1pPr marL="0" indent="0" algn="ctr">
              <a:buNone/>
              <a:defRPr sz="3200" b="1" baseline="0">
                <a:solidFill>
                  <a:schemeClr val="tx1"/>
                </a:solidFill>
              </a:defRPr>
            </a:lvl1pPr>
          </a:lstStyle>
          <a:p>
            <a:pPr lvl="0"/>
            <a:r>
              <a:rPr lang="en-US" dirty="0"/>
              <a:t>Presentation Title</a:t>
            </a:r>
          </a:p>
        </p:txBody>
      </p:sp>
      <p:sp>
        <p:nvSpPr>
          <p:cNvPr id="15" name="Text Placeholder 11"/>
          <p:cNvSpPr>
            <a:spLocks noGrp="1"/>
          </p:cNvSpPr>
          <p:nvPr>
            <p:ph type="body" sz="quarter" idx="13"/>
          </p:nvPr>
        </p:nvSpPr>
        <p:spPr>
          <a:xfrm>
            <a:off x="1551209" y="2923512"/>
            <a:ext cx="6041582" cy="487849"/>
          </a:xfrm>
        </p:spPr>
        <p:txBody>
          <a:bodyPr/>
          <a:lstStyle>
            <a:lvl1pPr marL="0" indent="0" algn="ctr">
              <a:buNone/>
              <a:defRPr sz="1800">
                <a:solidFill>
                  <a:schemeClr val="tx1"/>
                </a:solidFill>
              </a:defRPr>
            </a:lvl1pPr>
          </a:lstStyle>
          <a:p>
            <a:pPr lvl="0"/>
            <a:r>
              <a:rPr lang="en-US"/>
              <a:t>Click to edit Master text styles</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31" indent="-285743">
              <a:buFont typeface="Arial"/>
              <a:buChar char="•"/>
              <a:defRPr>
                <a:solidFill>
                  <a:schemeClr val="bg1"/>
                </a:solidFill>
              </a:defRPr>
            </a:lvl2pPr>
            <a:lvl3pPr marL="1142972" indent="-228594">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229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636968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901287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826396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302505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3273093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0562" y="23732"/>
            <a:ext cx="5502876" cy="288289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
        <p:nvSpPr>
          <p:cNvPr id="9" name="Title 1"/>
          <p:cNvSpPr>
            <a:spLocks noGrp="1"/>
          </p:cNvSpPr>
          <p:nvPr>
            <p:ph type="title" hasCustomPrompt="1"/>
          </p:nvPr>
        </p:nvSpPr>
        <p:spPr>
          <a:xfrm>
            <a:off x="685800" y="2876316"/>
            <a:ext cx="7728214" cy="1021556"/>
          </a:xfrm>
        </p:spPr>
        <p:txBody>
          <a:bodyPr/>
          <a:lstStyle>
            <a:lvl1pPr algn="ctr">
              <a:defRPr sz="4000"/>
            </a:lvl1pPr>
          </a:lstStyle>
          <a:p>
            <a:r>
              <a:rPr lang="en-US" dirty="0"/>
              <a:t>Thank you!</a:t>
            </a:r>
          </a:p>
        </p:txBody>
      </p:sp>
    </p:spTree>
    <p:extLst>
      <p:ext uri="{BB962C8B-B14F-4D97-AF65-F5344CB8AC3E}">
        <p14:creationId xmlns:p14="http://schemas.microsoft.com/office/powerpoint/2010/main" val="2124837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Shape 12"/>
          <p:cNvSpPr>
            <a:spLocks noGrp="1"/>
          </p:cNvSpPr>
          <p:nvPr>
            <p:ph type="title"/>
          </p:nvPr>
        </p:nvSpPr>
        <p:spPr>
          <a:xfrm>
            <a:off x="892969" y="863947"/>
            <a:ext cx="7358063" cy="1741289"/>
          </a:xfrm>
          <a:prstGeom prst="rect">
            <a:avLst/>
          </a:prstGeom>
        </p:spPr>
        <p:txBody>
          <a:bodyPr anchor="b"/>
          <a:lstStyle/>
          <a:p>
            <a:r>
              <a:t>Title Text</a:t>
            </a:r>
          </a:p>
        </p:txBody>
      </p:sp>
      <p:sp>
        <p:nvSpPr>
          <p:cNvPr id="13" name="Shape 13"/>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14" name="AmbiataLeafScalable.pdf"/>
          <p:cNvPicPr>
            <a:picLocks noChangeAspect="1"/>
          </p:cNvPicPr>
          <p:nvPr/>
        </p:nvPicPr>
        <p:blipFill>
          <a:blip r:embed="rId2">
            <a:extLst/>
          </a:blip>
          <a:stretch>
            <a:fillRect/>
          </a:stretch>
        </p:blipFill>
        <p:spPr>
          <a:xfrm>
            <a:off x="8259109" y="4529997"/>
            <a:ext cx="724195" cy="527517"/>
          </a:xfrm>
          <a:prstGeom prst="rect">
            <a:avLst/>
          </a:prstGeom>
          <a:ln w="12700">
            <a:miter lim="400000"/>
          </a:ln>
        </p:spPr>
      </p:pic>
      <p:pic>
        <p:nvPicPr>
          <p:cNvPr id="15" name="AmbiataWordsScalable.pdf"/>
          <p:cNvPicPr>
            <a:picLocks noChangeAspect="1"/>
          </p:cNvPicPr>
          <p:nvPr/>
        </p:nvPicPr>
        <p:blipFill>
          <a:blip r:embed="rId3">
            <a:extLst/>
          </a:blip>
          <a:stretch>
            <a:fillRect/>
          </a:stretch>
        </p:blipFill>
        <p:spPr>
          <a:xfrm>
            <a:off x="6124344" y="4716097"/>
            <a:ext cx="2099817" cy="325892"/>
          </a:xfrm>
          <a:prstGeom prst="rect">
            <a:avLst/>
          </a:prstGeom>
          <a:ln w="12700">
            <a:miter lim="400000"/>
          </a:ln>
        </p:spPr>
      </p:pic>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380456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3" name="Shape 23"/>
          <p:cNvSpPr>
            <a:spLocks noGrp="1"/>
          </p:cNvSpPr>
          <p:nvPr>
            <p:ph type="pic" idx="13"/>
          </p:nvPr>
        </p:nvSpPr>
        <p:spPr>
          <a:xfrm>
            <a:off x="1129606" y="334863"/>
            <a:ext cx="6875859" cy="3120926"/>
          </a:xfrm>
          <a:prstGeom prst="rect">
            <a:avLst/>
          </a:prstGeom>
        </p:spPr>
        <p:txBody>
          <a:bodyPr lIns="57396" tIns="28698" rIns="57396" bIns="28698" anchor="t">
            <a:noAutofit/>
          </a:bodyPr>
          <a:lstStyle/>
          <a:p>
            <a:endParaRPr/>
          </a:p>
        </p:txBody>
      </p:sp>
      <p:sp>
        <p:nvSpPr>
          <p:cNvPr id="24" name="Shape 24"/>
          <p:cNvSpPr>
            <a:spLocks noGrp="1"/>
          </p:cNvSpPr>
          <p:nvPr>
            <p:ph type="title"/>
          </p:nvPr>
        </p:nvSpPr>
        <p:spPr>
          <a:xfrm>
            <a:off x="892969" y="3542853"/>
            <a:ext cx="7358063" cy="750094"/>
          </a:xfrm>
          <a:prstGeom prst="rect">
            <a:avLst/>
          </a:prstGeom>
        </p:spPr>
        <p:txBody>
          <a:bodyPr anchor="b"/>
          <a:lstStyle/>
          <a:p>
            <a:r>
              <a:t>Title Text</a:t>
            </a:r>
          </a:p>
        </p:txBody>
      </p:sp>
      <p:sp>
        <p:nvSpPr>
          <p:cNvPr id="25" name="Shape 25"/>
          <p:cNvSpPr>
            <a:spLocks noGrp="1"/>
          </p:cNvSpPr>
          <p:nvPr>
            <p:ph type="body" sz="quarter" idx="1"/>
          </p:nvPr>
        </p:nvSpPr>
        <p:spPr>
          <a:xfrm>
            <a:off x="892969" y="4319736"/>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26"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54874" y="4748809"/>
            <a:ext cx="475089" cy="346064"/>
          </a:xfrm>
          <a:prstGeom prst="rect">
            <a:avLst/>
          </a:prstGeom>
          <a:ln w="12700">
            <a:miter lim="400000"/>
          </a:ln>
        </p:spPr>
      </p:pic>
      <p:sp>
        <p:nvSpPr>
          <p:cNvPr id="27" name="Shape 27"/>
          <p:cNvSpPr>
            <a:spLocks noGrp="1"/>
          </p:cNvSpPr>
          <p:nvPr>
            <p:ph type="sldNum" sz="quarter" idx="2"/>
          </p:nvPr>
        </p:nvSpPr>
        <p:spPr>
          <a:xfrm>
            <a:off x="4441248" y="4875609"/>
            <a:ext cx="252574" cy="23367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22471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4" name="Shape 34"/>
          <p:cNvSpPr>
            <a:spLocks noGrp="1"/>
          </p:cNvSpPr>
          <p:nvPr>
            <p:ph type="title"/>
          </p:nvPr>
        </p:nvSpPr>
        <p:spPr>
          <a:xfrm>
            <a:off x="892969" y="1701106"/>
            <a:ext cx="7358063" cy="1741289"/>
          </a:xfrm>
          <a:prstGeom prst="rect">
            <a:avLst/>
          </a:prstGeom>
        </p:spPr>
        <p:txBody>
          <a:bodyPr/>
          <a:lstStyle/>
          <a:p>
            <a:r>
              <a:t>Title Text</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90115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2" name="Shape 42"/>
          <p:cNvSpPr>
            <a:spLocks noGrp="1"/>
          </p:cNvSpPr>
          <p:nvPr>
            <p:ph type="pic" sz="half" idx="13"/>
          </p:nvPr>
        </p:nvSpPr>
        <p:spPr>
          <a:xfrm>
            <a:off x="4723805" y="334863"/>
            <a:ext cx="3750469" cy="4339828"/>
          </a:xfrm>
          <a:prstGeom prst="rect">
            <a:avLst/>
          </a:prstGeom>
        </p:spPr>
        <p:txBody>
          <a:bodyPr lIns="57396" tIns="28698" rIns="57396" bIns="28698" anchor="t">
            <a:noAutofit/>
          </a:bodyPr>
          <a:lstStyle/>
          <a:p>
            <a:endParaRPr/>
          </a:p>
        </p:txBody>
      </p:sp>
      <p:sp>
        <p:nvSpPr>
          <p:cNvPr id="43" name="Shape 43"/>
          <p:cNvSpPr>
            <a:spLocks noGrp="1"/>
          </p:cNvSpPr>
          <p:nvPr>
            <p:ph type="title"/>
          </p:nvPr>
        </p:nvSpPr>
        <p:spPr>
          <a:xfrm>
            <a:off x="669726" y="334863"/>
            <a:ext cx="3750469" cy="2102941"/>
          </a:xfrm>
          <a:prstGeom prst="rect">
            <a:avLst/>
          </a:prstGeom>
        </p:spPr>
        <p:txBody>
          <a:bodyPr anchor="b"/>
          <a:lstStyle>
            <a:lvl1pPr>
              <a:defRPr sz="3800"/>
            </a:lvl1pPr>
          </a:lstStyle>
          <a:p>
            <a:r>
              <a:t>Title Text</a:t>
            </a:r>
          </a:p>
        </p:txBody>
      </p:sp>
      <p:sp>
        <p:nvSpPr>
          <p:cNvPr id="44" name="Shape 44"/>
          <p:cNvSpPr>
            <a:spLocks noGrp="1"/>
          </p:cNvSpPr>
          <p:nvPr>
            <p:ph type="body" sz="quarter" idx="1"/>
          </p:nvPr>
        </p:nvSpPr>
        <p:spPr>
          <a:xfrm>
            <a:off x="669726" y="2511475"/>
            <a:ext cx="3750469" cy="216321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65122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9"/>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669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Title Text</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906404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054474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4723805" y="1372940"/>
            <a:ext cx="3750469" cy="3315146"/>
          </a:xfrm>
          <a:prstGeom prst="rect">
            <a:avLst/>
          </a:prstGeom>
        </p:spPr>
        <p:txBody>
          <a:bodyPr lIns="57396" tIns="28698" rIns="57396" bIns="28698" anchor="t">
            <a:noAutofit/>
          </a:bodyPr>
          <a:lstStyle/>
          <a:p>
            <a:endParaRPr/>
          </a:p>
        </p:txBody>
      </p:sp>
      <p:sp>
        <p:nvSpPr>
          <p:cNvPr id="70" name="Shape 70"/>
          <p:cNvSpPr>
            <a:spLocks noGrp="1"/>
          </p:cNvSpPr>
          <p:nvPr>
            <p:ph type="title"/>
          </p:nvPr>
        </p:nvSpPr>
        <p:spPr>
          <a:prstGeom prst="rect">
            <a:avLst/>
          </a:prstGeom>
        </p:spPr>
        <p:txBody>
          <a:bodyPr/>
          <a:lstStyle/>
          <a:p>
            <a:r>
              <a:t>Title Text</a:t>
            </a:r>
          </a:p>
        </p:txBody>
      </p:sp>
      <p:sp>
        <p:nvSpPr>
          <p:cNvPr id="71" name="Shape 71"/>
          <p:cNvSpPr>
            <a:spLocks noGrp="1"/>
          </p:cNvSpPr>
          <p:nvPr>
            <p:ph type="body" sz="half" idx="1"/>
          </p:nvPr>
        </p:nvSpPr>
        <p:spPr>
          <a:xfrm>
            <a:off x="669726" y="1372940"/>
            <a:ext cx="3750469" cy="3315146"/>
          </a:xfrm>
          <a:prstGeom prst="rect">
            <a:avLst/>
          </a:prstGeom>
        </p:spPr>
        <p:txBody>
          <a:bodyPr/>
          <a:lstStyle>
            <a:lvl1pPr marL="215238" indent="-215238">
              <a:spcBef>
                <a:spcPts val="2009"/>
              </a:spcBef>
              <a:defRPr sz="1800"/>
            </a:lvl1pPr>
            <a:lvl2pPr marL="430477" indent="-215238">
              <a:spcBef>
                <a:spcPts val="2009"/>
              </a:spcBef>
              <a:defRPr sz="1800"/>
            </a:lvl2pPr>
            <a:lvl3pPr marL="645715" indent="-215238">
              <a:spcBef>
                <a:spcPts val="2009"/>
              </a:spcBef>
              <a:defRPr sz="1800"/>
            </a:lvl3pPr>
            <a:lvl4pPr marL="860953" indent="-215238">
              <a:spcBef>
                <a:spcPts val="2009"/>
              </a:spcBef>
              <a:defRPr sz="1800"/>
            </a:lvl4pPr>
            <a:lvl5pPr marL="1076192" indent="-215238">
              <a:spcBef>
                <a:spcPts val="2009"/>
              </a:spcBef>
              <a:defRPr sz="1800"/>
            </a:lvl5pPr>
          </a:lstStyle>
          <a:p>
            <a:r>
              <a:t>Body Level One</a:t>
            </a:r>
          </a:p>
          <a:p>
            <a:pPr lvl="1"/>
            <a:r>
              <a:t>Body Level Two</a:t>
            </a:r>
          </a:p>
          <a:p>
            <a:pPr lvl="2"/>
            <a:r>
              <a:t>Body Level Three</a:t>
            </a:r>
          </a:p>
          <a:p>
            <a:pPr lvl="3"/>
            <a:r>
              <a:t>Body Level Four</a:t>
            </a:r>
          </a:p>
          <a:p>
            <a:pPr lvl="4"/>
            <a:r>
              <a:t>Body Level Five</a:t>
            </a:r>
          </a:p>
        </p:txBody>
      </p:sp>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92290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79" name="Shape 79"/>
          <p:cNvSpPr>
            <a:spLocks noGrp="1"/>
          </p:cNvSpPr>
          <p:nvPr>
            <p:ph type="body" idx="1"/>
          </p:nvPr>
        </p:nvSpPr>
        <p:spPr>
          <a:xfrm>
            <a:off x="669727" y="669727"/>
            <a:ext cx="7804547" cy="380404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961322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4723805" y="2685603"/>
            <a:ext cx="3750469" cy="1989088"/>
          </a:xfrm>
          <a:prstGeom prst="rect">
            <a:avLst/>
          </a:prstGeom>
        </p:spPr>
        <p:txBody>
          <a:bodyPr lIns="57396" tIns="28698" rIns="57396" bIns="28698" anchor="t">
            <a:noAutofit/>
          </a:bodyPr>
          <a:lstStyle/>
          <a:p>
            <a:endParaRPr/>
          </a:p>
        </p:txBody>
      </p:sp>
      <p:sp>
        <p:nvSpPr>
          <p:cNvPr id="88" name="Shape 88"/>
          <p:cNvSpPr>
            <a:spLocks noGrp="1"/>
          </p:cNvSpPr>
          <p:nvPr>
            <p:ph type="pic" sz="quarter" idx="14"/>
          </p:nvPr>
        </p:nvSpPr>
        <p:spPr>
          <a:xfrm>
            <a:off x="4728177" y="468809"/>
            <a:ext cx="3750469" cy="1989088"/>
          </a:xfrm>
          <a:prstGeom prst="rect">
            <a:avLst/>
          </a:prstGeom>
        </p:spPr>
        <p:txBody>
          <a:bodyPr lIns="57396" tIns="28698" rIns="57396" bIns="28698" anchor="t">
            <a:noAutofit/>
          </a:bodyPr>
          <a:lstStyle/>
          <a:p>
            <a:endParaRPr/>
          </a:p>
        </p:txBody>
      </p:sp>
      <p:sp>
        <p:nvSpPr>
          <p:cNvPr id="89" name="Shape 89"/>
          <p:cNvSpPr>
            <a:spLocks noGrp="1"/>
          </p:cNvSpPr>
          <p:nvPr>
            <p:ph type="pic" sz="half" idx="15"/>
          </p:nvPr>
        </p:nvSpPr>
        <p:spPr>
          <a:xfrm>
            <a:off x="669726" y="468809"/>
            <a:ext cx="3750469" cy="4205883"/>
          </a:xfrm>
          <a:prstGeom prst="rect">
            <a:avLst/>
          </a:prstGeom>
        </p:spPr>
        <p:txBody>
          <a:bodyPr lIns="57396" tIns="28698" rIns="57396" bIns="28698" anchor="t">
            <a:noAutofit/>
          </a:bodyPr>
          <a:lstStyle/>
          <a:p>
            <a:endParaRP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679515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97" name="Shape 97"/>
          <p:cNvSpPr>
            <a:spLocks noGrp="1"/>
          </p:cNvSpPr>
          <p:nvPr>
            <p:ph type="body" sz="quarter" idx="13"/>
          </p:nvPr>
        </p:nvSpPr>
        <p:spPr>
          <a:xfrm>
            <a:off x="892969" y="3355330"/>
            <a:ext cx="7358063" cy="295229"/>
          </a:xfrm>
          <a:prstGeom prst="rect">
            <a:avLst/>
          </a:prstGeom>
        </p:spPr>
        <p:txBody>
          <a:bodyPr anchor="t">
            <a:spAutoFit/>
          </a:bodyPr>
          <a:lstStyle>
            <a:lvl1pPr marL="0" indent="0" algn="ctr">
              <a:spcBef>
                <a:spcPts val="0"/>
              </a:spcBef>
              <a:buSzTx/>
              <a:buNone/>
              <a:defRPr sz="1500"/>
            </a:lvl1pPr>
          </a:lstStyle>
          <a:p>
            <a:r>
              <a:t>–Johnny Appleseed</a:t>
            </a:r>
          </a:p>
        </p:txBody>
      </p:sp>
      <p:sp>
        <p:nvSpPr>
          <p:cNvPr id="98" name="Shape 98"/>
          <p:cNvSpPr>
            <a:spLocks noGrp="1"/>
          </p:cNvSpPr>
          <p:nvPr>
            <p:ph type="body" sz="quarter" idx="14"/>
          </p:nvPr>
        </p:nvSpPr>
        <p:spPr>
          <a:xfrm>
            <a:off x="892969" y="2214243"/>
            <a:ext cx="7358063" cy="433729"/>
          </a:xfrm>
          <a:prstGeom prst="rect">
            <a:avLst/>
          </a:prstGeom>
        </p:spPr>
        <p:txBody>
          <a:bodyPr>
            <a:spAutoFit/>
          </a:bodyPr>
          <a:lstStyle>
            <a:lvl1pPr marL="0" indent="0" algn="ctr">
              <a:spcBef>
                <a:spcPts val="0"/>
              </a:spcBef>
              <a:buSzTx/>
              <a:buNone/>
              <a:defRPr sz="2400"/>
            </a:lvl1pPr>
          </a:lstStyle>
          <a:p>
            <a:r>
              <a:t>“Type a quote here.” </a:t>
            </a: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504084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06" name="Shape 106"/>
          <p:cNvSpPr>
            <a:spLocks noGrp="1"/>
          </p:cNvSpPr>
          <p:nvPr>
            <p:ph type="pic" idx="13"/>
          </p:nvPr>
        </p:nvSpPr>
        <p:spPr>
          <a:xfrm>
            <a:off x="0" y="0"/>
            <a:ext cx="9144000" cy="5143500"/>
          </a:xfrm>
          <a:prstGeom prst="rect">
            <a:avLst/>
          </a:prstGeom>
        </p:spPr>
        <p:txBody>
          <a:bodyPr lIns="57396" tIns="28698" rIns="57396" bIns="28698" anchor="t">
            <a:noAutofit/>
          </a:bodyPr>
          <a:lstStyle/>
          <a:p>
            <a:endParaRP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40829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Blank copy 1">
    <p:spTree>
      <p:nvGrpSpPr>
        <p:cNvPr id="1" name=""/>
        <p:cNvGrpSpPr/>
        <p:nvPr/>
      </p:nvGrpSpPr>
      <p:grpSpPr>
        <a:xfrm>
          <a:off x="0" y="0"/>
          <a:ext cx="0" cy="0"/>
          <a:chOff x="0" y="0"/>
          <a:chExt cx="0" cy="0"/>
        </a:xfrm>
      </p:grpSpPr>
      <p:sp>
        <p:nvSpPr>
          <p:cNvPr id="128" name="Shape 128"/>
          <p:cNvSpPr>
            <a:spLocks noGrp="1"/>
          </p:cNvSpPr>
          <p:nvPr>
            <p:ph type="title"/>
          </p:nvPr>
        </p:nvSpPr>
        <p:spPr>
          <a:xfrm>
            <a:off x="669727" y="234405"/>
            <a:ext cx="7804547" cy="406629"/>
          </a:xfrm>
          <a:prstGeom prst="rect">
            <a:avLst/>
          </a:prstGeom>
        </p:spPr>
        <p:txBody>
          <a:bodyPr/>
          <a:lstStyle/>
          <a:p>
            <a:r>
              <a:t>Title Text</a:t>
            </a:r>
          </a:p>
        </p:txBody>
      </p:sp>
      <p:pic>
        <p:nvPicPr>
          <p:cNvPr id="129" name="Picture 128"/>
          <p:cNvPicPr>
            <a:picLocks/>
          </p:cNvPicPr>
          <p:nvPr/>
        </p:nvPicPr>
        <p:blipFill>
          <a:blip r:embed="rId2">
            <a:extLst/>
          </a:blip>
          <a:stretch>
            <a:fillRect/>
          </a:stretch>
        </p:blipFill>
        <p:spPr>
          <a:xfrm>
            <a:off x="38782" y="849928"/>
            <a:ext cx="4525727" cy="3868328"/>
          </a:xfrm>
          <a:prstGeom prst="rect">
            <a:avLst/>
          </a:prstGeom>
        </p:spPr>
      </p:pic>
      <p:pic>
        <p:nvPicPr>
          <p:cNvPr id="131" name="Picture 130"/>
          <p:cNvPicPr>
            <a:picLocks/>
          </p:cNvPicPr>
          <p:nvPr/>
        </p:nvPicPr>
        <p:blipFill>
          <a:blip r:embed="rId3">
            <a:extLst/>
          </a:blip>
          <a:stretch>
            <a:fillRect/>
          </a:stretch>
        </p:blipFill>
        <p:spPr>
          <a:xfrm>
            <a:off x="4660050" y="849928"/>
            <a:ext cx="4445168" cy="3868328"/>
          </a:xfrm>
          <a:prstGeom prst="rect">
            <a:avLst/>
          </a:prstGeom>
        </p:spPr>
      </p:pic>
      <p:sp>
        <p:nvSpPr>
          <p:cNvPr id="133" name="Shape 133"/>
          <p:cNvSpPr>
            <a:spLocks noGrp="1"/>
          </p:cNvSpPr>
          <p:nvPr>
            <p:ph type="body" sz="quarter" idx="1"/>
          </p:nvPr>
        </p:nvSpPr>
        <p:spPr>
          <a:xfrm>
            <a:off x="503942" y="952857"/>
            <a:ext cx="3693181" cy="4873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13079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Blank copy">
    <p:spTree>
      <p:nvGrpSpPr>
        <p:cNvPr id="1" name=""/>
        <p:cNvGrpSpPr/>
        <p:nvPr/>
      </p:nvGrpSpPr>
      <p:grpSpPr>
        <a:xfrm>
          <a:off x="0" y="0"/>
          <a:ext cx="0" cy="0"/>
          <a:chOff x="0" y="0"/>
          <a:chExt cx="0" cy="0"/>
        </a:xfrm>
      </p:grpSpPr>
      <p:pic>
        <p:nvPicPr>
          <p:cNvPr id="141" name="Picture 140"/>
          <p:cNvPicPr>
            <a:picLocks/>
          </p:cNvPicPr>
          <p:nvPr/>
        </p:nvPicPr>
        <p:blipFill>
          <a:blip r:embed="rId2">
            <a:extLst/>
          </a:blip>
          <a:stretch>
            <a:fillRect/>
          </a:stretch>
        </p:blipFill>
        <p:spPr>
          <a:xfrm>
            <a:off x="1083936" y="692208"/>
            <a:ext cx="6976128" cy="4066590"/>
          </a:xfrm>
          <a:prstGeom prst="rect">
            <a:avLst/>
          </a:prstGeom>
        </p:spPr>
      </p:pic>
      <p:sp>
        <p:nvSpPr>
          <p:cNvPr id="143" name="Shape 143"/>
          <p:cNvSpPr>
            <a:spLocks noGrp="1"/>
          </p:cNvSpPr>
          <p:nvPr>
            <p:ph type="title"/>
          </p:nvPr>
        </p:nvSpPr>
        <p:spPr>
          <a:xfrm>
            <a:off x="669727" y="234405"/>
            <a:ext cx="7804547" cy="406629"/>
          </a:xfrm>
          <a:prstGeom prst="rect">
            <a:avLst/>
          </a:prstGeom>
        </p:spPr>
        <p:txBody>
          <a:bodyPr/>
          <a:lstStyle/>
          <a:p>
            <a:r>
              <a:t>Title Text</a:t>
            </a:r>
          </a:p>
        </p:txBody>
      </p:sp>
      <p:sp>
        <p:nvSpPr>
          <p:cNvPr id="144" name="Shape 144"/>
          <p:cNvSpPr>
            <a:spLocks noGrp="1"/>
          </p:cNvSpPr>
          <p:nvPr>
            <p:ph type="body" sz="quarter" idx="1"/>
          </p:nvPr>
        </p:nvSpPr>
        <p:spPr>
          <a:xfrm>
            <a:off x="1261709" y="792083"/>
            <a:ext cx="6638442" cy="58085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170706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Blank copy 2">
    <p:spTree>
      <p:nvGrpSpPr>
        <p:cNvPr id="1" name=""/>
        <p:cNvGrpSpPr/>
        <p:nvPr/>
      </p:nvGrpSpPr>
      <p:grpSpPr>
        <a:xfrm>
          <a:off x="0" y="0"/>
          <a:ext cx="0" cy="0"/>
          <a:chOff x="0" y="0"/>
          <a:chExt cx="0" cy="0"/>
        </a:xfrm>
      </p:grpSpPr>
      <p:sp>
        <p:nvSpPr>
          <p:cNvPr id="152" name="Shape 152"/>
          <p:cNvSpPr>
            <a:spLocks noGrp="1"/>
          </p:cNvSpPr>
          <p:nvPr>
            <p:ph type="title"/>
          </p:nvPr>
        </p:nvSpPr>
        <p:spPr>
          <a:xfrm>
            <a:off x="1246567" y="234405"/>
            <a:ext cx="6650866" cy="406629"/>
          </a:xfrm>
          <a:prstGeom prst="rect">
            <a:avLst/>
          </a:prstGeom>
        </p:spPr>
        <p:txBody>
          <a:bodyPr/>
          <a:lstStyle>
            <a:lvl1pPr>
              <a:defRPr>
                <a:solidFill>
                  <a:schemeClr val="accent2">
                    <a:hueOff val="-2473792"/>
                    <a:satOff val="-50209"/>
                    <a:lumOff val="23543"/>
                  </a:schemeClr>
                </a:solidFill>
              </a:defRPr>
            </a:lvl1pPr>
          </a:lstStyle>
          <a:p>
            <a:r>
              <a:t>Title Text</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306825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2681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Blank copy 3">
    <p:spTree>
      <p:nvGrpSpPr>
        <p:cNvPr id="1" name=""/>
        <p:cNvGrpSpPr/>
        <p:nvPr/>
      </p:nvGrpSpPr>
      <p:grpSpPr>
        <a:xfrm>
          <a:off x="0" y="0"/>
          <a:ext cx="0" cy="0"/>
          <a:chOff x="0" y="0"/>
          <a:chExt cx="0" cy="0"/>
        </a:xfrm>
      </p:grpSpPr>
      <p:sp>
        <p:nvSpPr>
          <p:cNvPr id="160" name="Shape 160"/>
          <p:cNvSpPr>
            <a:spLocks noGrp="1"/>
          </p:cNvSpPr>
          <p:nvPr>
            <p:ph type="title"/>
          </p:nvPr>
        </p:nvSpPr>
        <p:spPr>
          <a:xfrm>
            <a:off x="1246567" y="234405"/>
            <a:ext cx="6650866" cy="406629"/>
          </a:xfrm>
          <a:prstGeom prst="rect">
            <a:avLst/>
          </a:prstGeom>
        </p:spPr>
        <p:txBody>
          <a:bodyPr/>
          <a:lstStyle>
            <a:lvl1pPr>
              <a:defRPr>
                <a:solidFill>
                  <a:schemeClr val="accent2">
                    <a:hueOff val="-2473792"/>
                    <a:satOff val="-50209"/>
                    <a:lumOff val="23543"/>
                  </a:schemeClr>
                </a:solidFill>
              </a:defRPr>
            </a:lvl1pPr>
          </a:lstStyle>
          <a:p>
            <a:r>
              <a:t>Title Text</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611395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reserve="1">
  <p:cSld name="1_Title &amp; Subtitle">
    <p:spTree>
      <p:nvGrpSpPr>
        <p:cNvPr id="1" name=""/>
        <p:cNvGrpSpPr/>
        <p:nvPr/>
      </p:nvGrpSpPr>
      <p:grpSpPr>
        <a:xfrm>
          <a:off x="0" y="0"/>
          <a:ext cx="0" cy="0"/>
          <a:chOff x="0" y="0"/>
          <a:chExt cx="0" cy="0"/>
        </a:xfrm>
      </p:grpSpPr>
      <p:sp>
        <p:nvSpPr>
          <p:cNvPr id="168" name="Shape 168"/>
          <p:cNvSpPr>
            <a:spLocks noGrp="1"/>
          </p:cNvSpPr>
          <p:nvPr>
            <p:ph type="title"/>
          </p:nvPr>
        </p:nvSpPr>
        <p:spPr>
          <a:xfrm>
            <a:off x="892969" y="863947"/>
            <a:ext cx="7358063" cy="1741289"/>
          </a:xfrm>
          <a:prstGeom prst="rect">
            <a:avLst/>
          </a:prstGeom>
        </p:spPr>
        <p:txBody>
          <a:bodyPr anchor="b"/>
          <a:lstStyle/>
          <a:p>
            <a:r>
              <a:t>Title Text</a:t>
            </a:r>
          </a:p>
        </p:txBody>
      </p:sp>
      <p:sp>
        <p:nvSpPr>
          <p:cNvPr id="169" name="Shape 169"/>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170"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54874" y="4722020"/>
            <a:ext cx="475089" cy="346064"/>
          </a:xfrm>
          <a:prstGeom prst="rect">
            <a:avLst/>
          </a:prstGeom>
          <a:ln w="12700">
            <a:miter lim="400000"/>
          </a:ln>
        </p:spPr>
      </p:pic>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613745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78" name="Shape 1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941059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reserve="1">
  <p:cSld name="2_Title &amp; Subtitle">
    <p:spTree>
      <p:nvGrpSpPr>
        <p:cNvPr id="1" name=""/>
        <p:cNvGrpSpPr/>
        <p:nvPr/>
      </p:nvGrpSpPr>
      <p:grpSpPr>
        <a:xfrm>
          <a:off x="0" y="0"/>
          <a:ext cx="0" cy="0"/>
          <a:chOff x="0" y="0"/>
          <a:chExt cx="0" cy="0"/>
        </a:xfrm>
      </p:grpSpPr>
      <p:sp>
        <p:nvSpPr>
          <p:cNvPr id="185" name="Shape 185"/>
          <p:cNvSpPr>
            <a:spLocks noGrp="1"/>
          </p:cNvSpPr>
          <p:nvPr>
            <p:ph type="title"/>
          </p:nvPr>
        </p:nvSpPr>
        <p:spPr>
          <a:xfrm>
            <a:off x="892969" y="863947"/>
            <a:ext cx="7358063" cy="1741289"/>
          </a:xfrm>
          <a:prstGeom prst="rect">
            <a:avLst/>
          </a:prstGeom>
        </p:spPr>
        <p:txBody>
          <a:bodyPr anchor="b"/>
          <a:lstStyle/>
          <a:p>
            <a:r>
              <a:t>Title Text</a:t>
            </a:r>
          </a:p>
        </p:txBody>
      </p:sp>
      <p:sp>
        <p:nvSpPr>
          <p:cNvPr id="186" name="Shape 186"/>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187" name="Shape 1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929627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reserve="1">
  <p:cSld name="1_Blank">
    <p:spTree>
      <p:nvGrpSpPr>
        <p:cNvPr id="1" name=""/>
        <p:cNvGrpSpPr/>
        <p:nvPr/>
      </p:nvGrpSpPr>
      <p:grpSpPr>
        <a:xfrm>
          <a:off x="0" y="0"/>
          <a:ext cx="0" cy="0"/>
          <a:chOff x="0" y="0"/>
          <a:chExt cx="0" cy="0"/>
        </a:xfrm>
      </p:grpSpPr>
      <p:pic>
        <p:nvPicPr>
          <p:cNvPr id="194" name="whois-bg.jpg"/>
          <p:cNvPicPr>
            <a:picLocks noChangeAspect="1"/>
          </p:cNvPicPr>
          <p:nvPr/>
        </p:nvPicPr>
        <p:blipFill>
          <a:blip r:embed="rId2">
            <a:alphaModFix amt="30000"/>
            <a:extLst/>
          </a:blip>
          <a:stretch>
            <a:fillRect/>
          </a:stretch>
        </p:blipFill>
        <p:spPr>
          <a:xfrm>
            <a:off x="0" y="1779"/>
            <a:ext cx="7109840" cy="5235818"/>
          </a:xfrm>
          <a:prstGeom prst="rect">
            <a:avLst/>
          </a:prstGeom>
          <a:ln w="12700">
            <a:miter lim="400000"/>
          </a:ln>
        </p:spPr>
      </p:pic>
      <p:sp>
        <p:nvSpPr>
          <p:cNvPr id="195" name="Shape 1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67892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reserve="1">
  <p:cSld name="2_Blank">
    <p:spTree>
      <p:nvGrpSpPr>
        <p:cNvPr id="1" name=""/>
        <p:cNvGrpSpPr/>
        <p:nvPr/>
      </p:nvGrpSpPr>
      <p:grpSpPr>
        <a:xfrm>
          <a:off x="0" y="0"/>
          <a:ext cx="0" cy="0"/>
          <a:chOff x="0" y="0"/>
          <a:chExt cx="0" cy="0"/>
        </a:xfrm>
      </p:grpSpPr>
      <p:pic>
        <p:nvPicPr>
          <p:cNvPr id="202" name="whois-bg.jpg"/>
          <p:cNvPicPr>
            <a:picLocks noChangeAspect="1"/>
          </p:cNvPicPr>
          <p:nvPr/>
        </p:nvPicPr>
        <p:blipFill>
          <a:blip r:embed="rId2">
            <a:alphaModFix amt="20000"/>
            <a:extLst/>
          </a:blip>
          <a:stretch>
            <a:fillRect/>
          </a:stretch>
        </p:blipFill>
        <p:spPr>
          <a:xfrm>
            <a:off x="0" y="1779"/>
            <a:ext cx="7109840" cy="5235818"/>
          </a:xfrm>
          <a:prstGeom prst="rect">
            <a:avLst/>
          </a:prstGeom>
          <a:ln w="12700">
            <a:miter lim="400000"/>
          </a:ln>
        </p:spPr>
      </p:pic>
      <p:sp>
        <p:nvSpPr>
          <p:cNvPr id="203" name="Shape 2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66558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8"/>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8"/>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11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4"/>
            <a:ext cx="4040188" cy="479822"/>
          </a:xfrm>
        </p:spPr>
        <p:txBody>
          <a:bodyPr anchor="b">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7"/>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70" y="1008054"/>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70"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7479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9"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2"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6"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3706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3"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8"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6"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6"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3"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8"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6"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6"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71330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909890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3"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175541294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675" r:id="rId19"/>
    <p:sldLayoutId id="2147483692" r:id="rId20"/>
    <p:sldLayoutId id="2147483679" r:id="rId21"/>
    <p:sldLayoutId id="2147483689" r:id="rId22"/>
    <p:sldLayoutId id="2147483690" r:id="rId23"/>
    <p:sldLayoutId id="2147483691" r:id="rId24"/>
    <p:sldLayoutId id="2147483687" r:id="rId25"/>
  </p:sldLayoutIdLst>
  <p:txStyles>
    <p:titleStyle>
      <a:lvl1pPr algn="l" defTabSz="457189"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189"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31" indent="-285743" algn="l" defTabSz="457189"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2972" indent="-228594" algn="l" defTabSz="457189"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160"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348"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234404"/>
            <a:ext cx="7804547" cy="1138535"/>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normAutofit/>
          </a:bodyPr>
          <a:lstStyle/>
          <a:p>
            <a:r>
              <a:t>Title Text</a:t>
            </a:r>
          </a:p>
        </p:txBody>
      </p:sp>
      <p:pic>
        <p:nvPicPr>
          <p:cNvPr id="3" name="AmbiataLeafScalable.pd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554874" y="4742112"/>
            <a:ext cx="475089" cy="346064"/>
          </a:xfrm>
          <a:prstGeom prst="rect">
            <a:avLst/>
          </a:prstGeom>
          <a:ln w="12700">
            <a:miter lim="400000"/>
          </a:ln>
        </p:spPr>
      </p:pic>
      <p:sp>
        <p:nvSpPr>
          <p:cNvPr id="4" name="Shape 4"/>
          <p:cNvSpPr>
            <a:spLocks noGrp="1"/>
          </p:cNvSpPr>
          <p:nvPr>
            <p:ph type="body" idx="1"/>
          </p:nvPr>
        </p:nvSpPr>
        <p:spPr>
          <a:xfrm>
            <a:off x="669727" y="1372940"/>
            <a:ext cx="7804547" cy="3315146"/>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4441248" y="4878958"/>
            <a:ext cx="252574" cy="233674"/>
          </a:xfrm>
          <a:prstGeom prst="rect">
            <a:avLst/>
          </a:prstGeom>
          <a:ln w="12700">
            <a:miter lim="400000"/>
          </a:ln>
        </p:spPr>
        <p:txBody>
          <a:bodyPr wrap="none" lIns="31887" tIns="31887" rIns="31887" bIns="31887">
            <a:spAutoFit/>
          </a:bodyPr>
          <a:lstStyle>
            <a:lvl1pPr>
              <a:defRPr sz="1100"/>
            </a:lvl1pPr>
          </a:lstStyle>
          <a:p>
            <a:fld id="{86CB4B4D-7CA3-9044-876B-883B54F8677D}" type="slidenum">
              <a:t>‹#›</a:t>
            </a:fld>
            <a:endParaRPr/>
          </a:p>
        </p:txBody>
      </p:sp>
    </p:spTree>
    <p:extLst>
      <p:ext uri="{BB962C8B-B14F-4D97-AF65-F5344CB8AC3E}">
        <p14:creationId xmlns:p14="http://schemas.microsoft.com/office/powerpoint/2010/main" val="70284021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Lst>
  <p:transition spd="med"/>
  <p:txStyles>
    <p:titleStyle>
      <a:lvl1pPr marL="0" marR="0" indent="0"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p:titleStyle>
    <p:bodyStyle>
      <a:lvl1pPr marL="27901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1pPr>
      <a:lvl2pPr marL="558025"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2pPr>
      <a:lvl3pPr marL="837038"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3pPr>
      <a:lvl4pPr marL="111605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4pPr>
      <a:lvl5pPr marL="139506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5pPr>
      <a:lvl6pPr marL="1674076"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6pPr>
      <a:lvl7pPr marL="1953089"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7pPr>
      <a:lvl8pPr marL="223210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8pPr>
      <a:lvl9pPr marL="2511114"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3.gif"/><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8.tiff"/><Relationship Id="rId5" Type="http://schemas.openxmlformats.org/officeDocument/2006/relationships/image" Target="../media/image21.png"/><Relationship Id="rId15" Type="http://schemas.openxmlformats.org/officeDocument/2006/relationships/image" Target="../media/image30.jp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3.gif"/><Relationship Id="rId2" Type="http://schemas.openxmlformats.org/officeDocument/2006/relationships/image" Target="../media/image18.png"/><Relationship Id="rId16"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8.tiff"/><Relationship Id="rId5" Type="http://schemas.openxmlformats.org/officeDocument/2006/relationships/image" Target="../media/image21.png"/><Relationship Id="rId15" Type="http://schemas.openxmlformats.org/officeDocument/2006/relationships/image" Target="../media/image30.jp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13.xml.rels><?xml version="1.0" encoding="UTF-8" standalone="yes"?>
<Relationships xmlns="http://schemas.openxmlformats.org/package/2006/relationships"><Relationship Id="rId8" Type="http://schemas.openxmlformats.org/officeDocument/2006/relationships/image" Target="../media/image44.tiff"/><Relationship Id="rId13" Type="http://schemas.openxmlformats.org/officeDocument/2006/relationships/image" Target="../media/image49.tiff"/><Relationship Id="rId3" Type="http://schemas.openxmlformats.org/officeDocument/2006/relationships/image" Target="../media/image40.tiff"/><Relationship Id="rId7" Type="http://schemas.openxmlformats.org/officeDocument/2006/relationships/image" Target="../media/image43.tiff"/><Relationship Id="rId12"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8.tiff"/><Relationship Id="rId11" Type="http://schemas.openxmlformats.org/officeDocument/2006/relationships/image" Target="../media/image47.tiff"/><Relationship Id="rId5" Type="http://schemas.openxmlformats.org/officeDocument/2006/relationships/image" Target="../media/image42.tiff"/><Relationship Id="rId15" Type="http://schemas.openxmlformats.org/officeDocument/2006/relationships/image" Target="../media/image51.tiff"/><Relationship Id="rId10" Type="http://schemas.openxmlformats.org/officeDocument/2006/relationships/image" Target="../media/image46.tiff"/><Relationship Id="rId4" Type="http://schemas.openxmlformats.org/officeDocument/2006/relationships/image" Target="../media/image41.tiff"/><Relationship Id="rId9" Type="http://schemas.openxmlformats.org/officeDocument/2006/relationships/image" Target="../media/image45.tiff"/><Relationship Id="rId14" Type="http://schemas.openxmlformats.org/officeDocument/2006/relationships/image" Target="../media/image50.tiff"/></Relationships>
</file>

<file path=ppt/slides/_rels/slide14.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14.png"/><Relationship Id="rId2" Type="http://schemas.openxmlformats.org/officeDocument/2006/relationships/image" Target="../media/image19.png"/><Relationship Id="rId16" Type="http://schemas.openxmlformats.org/officeDocument/2006/relationships/image" Target="../media/image32.tiff"/><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23.gif"/><Relationship Id="rId5" Type="http://schemas.openxmlformats.org/officeDocument/2006/relationships/image" Target="../media/image22.png"/><Relationship Id="rId15" Type="http://schemas.openxmlformats.org/officeDocument/2006/relationships/image" Target="../media/image30.jpg"/><Relationship Id="rId10" Type="http://schemas.openxmlformats.org/officeDocument/2006/relationships/image" Target="../media/image28.tiff"/><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4.tiff"/><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tiff"/><Relationship Id="rId5" Type="http://schemas.openxmlformats.org/officeDocument/2006/relationships/image" Target="../media/image57.tiff"/><Relationship Id="rId4" Type="http://schemas.openxmlformats.org/officeDocument/2006/relationships/image" Target="../media/image56.tiff"/></Relationships>
</file>

<file path=ppt/slides/_rels/slide18.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24.xml.rels><?xml version="1.0" encoding="UTF-8" standalone="yes"?>
<Relationships xmlns="http://schemas.openxmlformats.org/package/2006/relationships"><Relationship Id="rId8" Type="http://schemas.openxmlformats.org/officeDocument/2006/relationships/image" Target="../media/image65.tiff"/><Relationship Id="rId3" Type="http://schemas.openxmlformats.org/officeDocument/2006/relationships/image" Target="../media/image61.tiff"/><Relationship Id="rId7" Type="http://schemas.openxmlformats.org/officeDocument/2006/relationships/image" Target="../media/image64.tif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3.tiff"/><Relationship Id="rId5" Type="http://schemas.openxmlformats.org/officeDocument/2006/relationships/image" Target="../media/image52.tiff"/><Relationship Id="rId10" Type="http://schemas.openxmlformats.org/officeDocument/2006/relationships/image" Target="../media/image67.tiff"/><Relationship Id="rId4" Type="http://schemas.openxmlformats.org/officeDocument/2006/relationships/image" Target="../media/image62.tiff"/><Relationship Id="rId9" Type="http://schemas.openxmlformats.org/officeDocument/2006/relationships/image" Target="../media/image66.tiff"/></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2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 Id="rId9" Type="http://schemas.openxmlformats.org/officeDocument/2006/relationships/image" Target="../media/image39.tiff"/></Relationships>
</file>

<file path=ppt/slides/_rels/slide2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0.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gif"/><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3.gif"/><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8.tiff"/><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 Id="rId1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414ED2D-EE13-5D42-820F-B29FDC80784D}"/>
              </a:ext>
            </a:extLst>
          </p:cNvPr>
          <p:cNvGraphicFramePr>
            <a:graphicFrameLocks noGrp="1"/>
          </p:cNvGraphicFramePr>
          <p:nvPr>
            <p:extLst>
              <p:ext uri="{D42A27DB-BD31-4B8C-83A1-F6EECF244321}">
                <p14:modId xmlns:p14="http://schemas.microsoft.com/office/powerpoint/2010/main" val="3426065462"/>
              </p:ext>
            </p:extLst>
          </p:nvPr>
        </p:nvGraphicFramePr>
        <p:xfrm>
          <a:off x="526775" y="621642"/>
          <a:ext cx="6897756" cy="4028856"/>
        </p:xfrm>
        <a:graphic>
          <a:graphicData uri="http://schemas.openxmlformats.org/drawingml/2006/table">
            <a:tbl>
              <a:tblPr/>
              <a:tblGrid>
                <a:gridCol w="3279913">
                  <a:extLst>
                    <a:ext uri="{9D8B030D-6E8A-4147-A177-3AD203B41FA5}">
                      <a16:colId xmlns:a16="http://schemas.microsoft.com/office/drawing/2014/main" val="1832804333"/>
                    </a:ext>
                  </a:extLst>
                </a:gridCol>
                <a:gridCol w="3617843">
                  <a:extLst>
                    <a:ext uri="{9D8B030D-6E8A-4147-A177-3AD203B41FA5}">
                      <a16:colId xmlns:a16="http://schemas.microsoft.com/office/drawing/2014/main" val="9775399"/>
                    </a:ext>
                  </a:extLst>
                </a:gridCol>
              </a:tblGrid>
              <a:tr h="280454">
                <a:tc>
                  <a:txBody>
                    <a:bodyPr/>
                    <a:lstStyle/>
                    <a:p>
                      <a:pPr fontAlgn="ctr"/>
                      <a:r>
                        <a:rPr lang="en-US" sz="1200" b="1">
                          <a:effectLst/>
                        </a:rPr>
                        <a:t>9:00 AM - 9:15 AM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effectLst/>
                        </a:rPr>
                        <a:t>Welcome and Introductions</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184021739"/>
                  </a:ext>
                </a:extLst>
              </a:tr>
              <a:tr h="371174">
                <a:tc>
                  <a:txBody>
                    <a:bodyPr/>
                    <a:lstStyle/>
                    <a:p>
                      <a:pPr fontAlgn="ctr"/>
                      <a:r>
                        <a:rPr lang="en-US" sz="1200" b="1">
                          <a:effectLst/>
                        </a:rPr>
                        <a:t>9:15 AM - 10:00 AM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457189" rtl="0" eaLnBrk="1" fontAlgn="ctr" latinLnBrk="0" hangingPunct="1">
                        <a:lnSpc>
                          <a:spcPct val="100000"/>
                        </a:lnSpc>
                        <a:spcBef>
                          <a:spcPts val="0"/>
                        </a:spcBef>
                        <a:spcAft>
                          <a:spcPts val="0"/>
                        </a:spcAft>
                        <a:buClrTx/>
                        <a:buSzTx/>
                        <a:buFontTx/>
                        <a:buNone/>
                        <a:tabLst/>
                        <a:defRPr/>
                      </a:pPr>
                      <a:r>
                        <a:rPr lang="en-US" sz="1200" dirty="0">
                          <a:effectLst/>
                        </a:rPr>
                        <a:t>Introduction to Amazon EMR</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599901814"/>
                  </a:ext>
                </a:extLst>
              </a:tr>
              <a:tr h="280454">
                <a:tc>
                  <a:txBody>
                    <a:bodyPr/>
                    <a:lstStyle/>
                    <a:p>
                      <a:pPr fontAlgn="ctr"/>
                      <a:r>
                        <a:rPr lang="en-US" sz="1200" b="1" dirty="0">
                          <a:effectLst/>
                        </a:rPr>
                        <a:t>10:00 AM - 10:45 AM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effectLst/>
                        </a:rPr>
                        <a:t>Apache Spark Overview</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98660832"/>
                  </a:ext>
                </a:extLst>
              </a:tr>
              <a:tr h="215878">
                <a:tc>
                  <a:txBody>
                    <a:bodyPr/>
                    <a:lstStyle/>
                    <a:p>
                      <a:pPr fontAlgn="ctr"/>
                      <a:r>
                        <a:rPr lang="en-US" sz="1200" b="1">
                          <a:effectLst/>
                        </a:rPr>
                        <a:t>10:45 AM - 11:00 AM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a:r>
                        <a:rPr lang="en-US" sz="1200" dirty="0">
                          <a:effectLst/>
                        </a:rPr>
                        <a:t>Break / Q &amp; A</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68314600"/>
                  </a:ext>
                </a:extLst>
              </a:tr>
              <a:tr h="371174">
                <a:tc>
                  <a:txBody>
                    <a:bodyPr/>
                    <a:lstStyle/>
                    <a:p>
                      <a:pPr fontAlgn="ctr"/>
                      <a:r>
                        <a:rPr lang="en-US" sz="1200" b="1" dirty="0">
                          <a:effectLst/>
                        </a:rPr>
                        <a:t>11:00 AM - 12:00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effectLst/>
                        </a:rPr>
                        <a:t>Amazon EMR Well-Architected and Best Practices</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24545764"/>
                  </a:ext>
                </a:extLst>
              </a:tr>
              <a:tr h="215878">
                <a:tc>
                  <a:txBody>
                    <a:bodyPr/>
                    <a:lstStyle/>
                    <a:p>
                      <a:pPr fontAlgn="ctr"/>
                      <a:r>
                        <a:rPr lang="en-US" sz="1200" b="1">
                          <a:effectLst/>
                        </a:rPr>
                        <a:t>12:00 PM - 1:00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a:r>
                        <a:rPr lang="en-US" sz="1200" dirty="0">
                          <a:effectLst/>
                        </a:rPr>
                        <a:t>Lunch Break</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814129480"/>
                  </a:ext>
                </a:extLst>
              </a:tr>
              <a:tr h="280454">
                <a:tc>
                  <a:txBody>
                    <a:bodyPr/>
                    <a:lstStyle/>
                    <a:p>
                      <a:pPr fontAlgn="ctr"/>
                      <a:r>
                        <a:rPr lang="en-US" sz="1200" b="1">
                          <a:effectLst/>
                        </a:rPr>
                        <a:t>1:00 PM - 1:30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effectLst/>
                        </a:rPr>
                        <a:t>EMR Cluster Creation Overview</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02222693"/>
                  </a:ext>
                </a:extLst>
              </a:tr>
              <a:tr h="371174">
                <a:tc>
                  <a:txBody>
                    <a:bodyPr/>
                    <a:lstStyle/>
                    <a:p>
                      <a:pPr fontAlgn="ctr"/>
                      <a:r>
                        <a:rPr lang="en-US" sz="1200" b="1">
                          <a:effectLst/>
                        </a:rPr>
                        <a:t>1:30 PM - 2:15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457189" rtl="0" eaLnBrk="1" fontAlgn="ctr" latinLnBrk="0" hangingPunct="1">
                        <a:lnSpc>
                          <a:spcPct val="100000"/>
                        </a:lnSpc>
                        <a:spcBef>
                          <a:spcPts val="0"/>
                        </a:spcBef>
                        <a:spcAft>
                          <a:spcPts val="0"/>
                        </a:spcAft>
                        <a:buClrTx/>
                        <a:buSzTx/>
                        <a:buFontTx/>
                        <a:buNone/>
                        <a:tabLst/>
                        <a:defRPr/>
                      </a:pPr>
                      <a:r>
                        <a:rPr lang="en-US" sz="1200" dirty="0">
                          <a:effectLst/>
                        </a:rPr>
                        <a:t>Lab 1:</a:t>
                      </a:r>
                      <a:br>
                        <a:rPr lang="en-US" sz="1200" dirty="0">
                          <a:effectLst/>
                        </a:rPr>
                      </a:br>
                      <a:r>
                        <a:rPr lang="en-US" sz="1200" dirty="0">
                          <a:effectLst/>
                        </a:rPr>
                        <a:t>EMR Cluster Creation</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820288723"/>
                  </a:ext>
                </a:extLst>
              </a:tr>
              <a:tr h="215878">
                <a:tc>
                  <a:txBody>
                    <a:bodyPr/>
                    <a:lstStyle/>
                    <a:p>
                      <a:pPr fontAlgn="ctr"/>
                      <a:r>
                        <a:rPr lang="en-US" sz="1200" b="1">
                          <a:effectLst/>
                        </a:rPr>
                        <a:t>2:15 PM - 2:30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a:r>
                        <a:rPr lang="en-US" sz="1200" dirty="0">
                          <a:effectLst/>
                        </a:rPr>
                        <a:t>Break / Q &amp; A</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44281674"/>
                  </a:ext>
                </a:extLst>
              </a:tr>
              <a:tr h="371174">
                <a:tc>
                  <a:txBody>
                    <a:bodyPr/>
                    <a:lstStyle/>
                    <a:p>
                      <a:pPr fontAlgn="ctr"/>
                      <a:r>
                        <a:rPr lang="en-US" sz="1200" b="1">
                          <a:effectLst/>
                        </a:rPr>
                        <a:t>2:30 PM - 3:15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457189" rtl="0" eaLnBrk="1" fontAlgn="ctr" latinLnBrk="0" hangingPunct="1">
                        <a:lnSpc>
                          <a:spcPct val="100000"/>
                        </a:lnSpc>
                        <a:spcBef>
                          <a:spcPts val="0"/>
                        </a:spcBef>
                        <a:spcAft>
                          <a:spcPts val="0"/>
                        </a:spcAft>
                        <a:buClrTx/>
                        <a:buSzTx/>
                        <a:buFontTx/>
                        <a:buNone/>
                        <a:tabLst/>
                        <a:defRPr/>
                      </a:pPr>
                      <a:r>
                        <a:rPr lang="en-US" sz="1200" dirty="0">
                          <a:effectLst/>
                        </a:rPr>
                        <a:t>Lab 2:</a:t>
                      </a:r>
                      <a:br>
                        <a:rPr lang="en-US" sz="1200" dirty="0">
                          <a:effectLst/>
                        </a:rPr>
                      </a:br>
                      <a:r>
                        <a:rPr lang="en-US" sz="1200" dirty="0">
                          <a:effectLst/>
                        </a:rPr>
                        <a:t>Hive, Pig, &amp; EMR</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9956135"/>
                  </a:ext>
                </a:extLst>
              </a:tr>
              <a:tr h="371174">
                <a:tc>
                  <a:txBody>
                    <a:bodyPr/>
                    <a:lstStyle/>
                    <a:p>
                      <a:pPr fontAlgn="ctr"/>
                      <a:r>
                        <a:rPr lang="en-US" sz="1200" b="1">
                          <a:effectLst/>
                        </a:rPr>
                        <a:t>3:15 PM - 4:00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457189" rtl="0" eaLnBrk="1" fontAlgn="ctr" latinLnBrk="0" hangingPunct="1">
                        <a:lnSpc>
                          <a:spcPct val="100000"/>
                        </a:lnSpc>
                        <a:spcBef>
                          <a:spcPts val="0"/>
                        </a:spcBef>
                        <a:spcAft>
                          <a:spcPts val="0"/>
                        </a:spcAft>
                        <a:buClrTx/>
                        <a:buSzTx/>
                        <a:buFontTx/>
                        <a:buNone/>
                        <a:tabLst/>
                        <a:defRPr/>
                      </a:pPr>
                      <a:r>
                        <a:rPr lang="en-US" sz="1200" dirty="0">
                          <a:effectLst/>
                        </a:rPr>
                        <a:t>Lab 3:</a:t>
                      </a:r>
                      <a:br>
                        <a:rPr lang="en-US" sz="1200" dirty="0">
                          <a:effectLst/>
                        </a:rPr>
                      </a:br>
                      <a:r>
                        <a:rPr lang="en-US" sz="1200" dirty="0">
                          <a:effectLst/>
                        </a:rPr>
                        <a:t>Spark-based ETL on EMR</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45960651"/>
                  </a:ext>
                </a:extLst>
              </a:tr>
              <a:tr h="371174">
                <a:tc>
                  <a:txBody>
                    <a:bodyPr/>
                    <a:lstStyle/>
                    <a:p>
                      <a:pPr fontAlgn="ctr"/>
                      <a:r>
                        <a:rPr lang="en-US" sz="1200" b="1">
                          <a:effectLst/>
                        </a:rPr>
                        <a:t>4:00 PM - 4:30 PM</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fontAlgn="ctr"/>
                      <a:r>
                        <a:rPr lang="en-US" sz="1200" dirty="0">
                          <a:effectLst/>
                        </a:rPr>
                        <a:t>Close Out and Next Steps</a:t>
                      </a:r>
                    </a:p>
                  </a:txBody>
                  <a:tcPr marL="35671" marR="35671" marT="35671" marB="35671"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extLst>
                  <a:ext uri="{0D108BD9-81ED-4DB2-BD59-A6C34878D82A}">
                    <a16:rowId xmlns:a16="http://schemas.microsoft.com/office/drawing/2014/main" val="2029065065"/>
                  </a:ext>
                </a:extLst>
              </a:tr>
            </a:tbl>
          </a:graphicData>
        </a:graphic>
      </p:graphicFrame>
      <p:sp>
        <p:nvSpPr>
          <p:cNvPr id="6" name="TextBox 5">
            <a:extLst>
              <a:ext uri="{FF2B5EF4-FFF2-40B4-BE49-F238E27FC236}">
                <a16:creationId xmlns:a16="http://schemas.microsoft.com/office/drawing/2014/main" id="{F17776DB-125E-5F46-B0E2-A6841320AC82}"/>
              </a:ext>
            </a:extLst>
          </p:cNvPr>
          <p:cNvSpPr txBox="1"/>
          <p:nvPr/>
        </p:nvSpPr>
        <p:spPr>
          <a:xfrm>
            <a:off x="427382" y="159027"/>
            <a:ext cx="1828800" cy="707886"/>
          </a:xfrm>
          <a:prstGeom prst="rect">
            <a:avLst/>
          </a:prstGeom>
          <a:noFill/>
        </p:spPr>
        <p:txBody>
          <a:bodyPr wrap="square" rtlCol="0">
            <a:spAutoFit/>
          </a:bodyPr>
          <a:lstStyle/>
          <a:p>
            <a:r>
              <a:rPr lang="en-US" sz="2000" dirty="0">
                <a:solidFill>
                  <a:schemeClr val="bg1"/>
                </a:solidFill>
              </a:rPr>
              <a:t>Agenda</a:t>
            </a:r>
          </a:p>
          <a:p>
            <a:endParaRPr lang="en-US" sz="2000" dirty="0">
              <a:solidFill>
                <a:schemeClr val="bg1"/>
              </a:solidFill>
            </a:endParaRPr>
          </a:p>
        </p:txBody>
      </p:sp>
    </p:spTree>
    <p:extLst>
      <p:ext uri="{BB962C8B-B14F-4D97-AF65-F5344CB8AC3E}">
        <p14:creationId xmlns:p14="http://schemas.microsoft.com/office/powerpoint/2010/main" val="40000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2594141" y="16676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Rounded Rectangle 2"/>
          <p:cNvSpPr/>
          <p:nvPr/>
        </p:nvSpPr>
        <p:spPr>
          <a:xfrm>
            <a:off x="2619541" y="27831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 name="Picture 3" descr="hdf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978" y="2827560"/>
            <a:ext cx="834917" cy="364066"/>
          </a:xfrm>
          <a:prstGeom prst="rect">
            <a:avLst/>
          </a:prstGeom>
        </p:spPr>
      </p:pic>
      <p:grpSp>
        <p:nvGrpSpPr>
          <p:cNvPr id="8" name="Group 7"/>
          <p:cNvGrpSpPr/>
          <p:nvPr/>
        </p:nvGrpSpPr>
        <p:grpSpPr>
          <a:xfrm>
            <a:off x="4062487" y="1250528"/>
            <a:ext cx="630929" cy="336653"/>
            <a:chOff x="4083539" y="1270716"/>
            <a:chExt cx="630929" cy="336653"/>
          </a:xfrm>
        </p:grpSpPr>
        <p:sp>
          <p:nvSpPr>
            <p:cNvPr id="16" name="Rounded Rectangle 15"/>
            <p:cNvSpPr/>
            <p:nvPr/>
          </p:nvSpPr>
          <p:spPr>
            <a:xfrm>
              <a:off x="4083539"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8" name="Picture 17" descr="hiv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136" y="1297212"/>
              <a:ext cx="509016" cy="284112"/>
            </a:xfrm>
            <a:prstGeom prst="rect">
              <a:avLst/>
            </a:prstGeom>
          </p:spPr>
        </p:pic>
      </p:grpSp>
      <p:sp>
        <p:nvSpPr>
          <p:cNvPr id="26" name="Rounded Rectangle 25"/>
          <p:cNvSpPr/>
          <p:nvPr/>
        </p:nvSpPr>
        <p:spPr>
          <a:xfrm>
            <a:off x="2606841" y="3328638"/>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1" name="Picture 30"/>
          <p:cNvPicPr>
            <a:picLocks noChangeAspect="1"/>
          </p:cNvPicPr>
          <p:nvPr/>
        </p:nvPicPr>
        <p:blipFill>
          <a:blip r:embed="rId4"/>
          <a:stretch>
            <a:fillRect/>
          </a:stretch>
        </p:blipFill>
        <p:spPr>
          <a:xfrm>
            <a:off x="4152900" y="1747976"/>
            <a:ext cx="1333500" cy="345376"/>
          </a:xfrm>
          <a:prstGeom prst="rect">
            <a:avLst/>
          </a:prstGeom>
        </p:spPr>
      </p:pic>
      <p:pic>
        <p:nvPicPr>
          <p:cNvPr id="24" name="Picture 2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3326697"/>
            <a:ext cx="731520" cy="731520"/>
          </a:xfrm>
          <a:prstGeom prst="rect">
            <a:avLst/>
          </a:prstGeom>
        </p:spPr>
      </p:pic>
      <p:pic>
        <p:nvPicPr>
          <p:cNvPr id="27" name="Picture 26"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003" y="3326697"/>
            <a:ext cx="731520" cy="731520"/>
          </a:xfrm>
          <a:prstGeom prst="rect">
            <a:avLst/>
          </a:prstGeom>
        </p:spPr>
      </p:pic>
      <p:pic>
        <p:nvPicPr>
          <p:cNvPr id="33" name="Picture 3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411" y="3326697"/>
            <a:ext cx="731520" cy="731520"/>
          </a:xfrm>
          <a:prstGeom prst="rect">
            <a:avLst/>
          </a:prstGeom>
        </p:spPr>
      </p:pic>
      <p:pic>
        <p:nvPicPr>
          <p:cNvPr id="34" name="Picture 3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818" y="3326697"/>
            <a:ext cx="731520" cy="731520"/>
          </a:xfrm>
          <a:prstGeom prst="rect">
            <a:avLst/>
          </a:prstGeom>
        </p:spPr>
      </p:pic>
      <p:sp>
        <p:nvSpPr>
          <p:cNvPr id="38" name="Rounded Rectangle 37"/>
          <p:cNvSpPr/>
          <p:nvPr/>
        </p:nvSpPr>
        <p:spPr>
          <a:xfrm>
            <a:off x="2606841" y="2231173"/>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9" name="Picture 38"/>
          <p:cNvPicPr>
            <a:picLocks noChangeAspect="1"/>
          </p:cNvPicPr>
          <p:nvPr/>
        </p:nvPicPr>
        <p:blipFill>
          <a:blip r:embed="rId6"/>
          <a:stretch>
            <a:fillRect/>
          </a:stretch>
        </p:blipFill>
        <p:spPr>
          <a:xfrm>
            <a:off x="2636387" y="2263637"/>
            <a:ext cx="1319164" cy="393195"/>
          </a:xfrm>
          <a:prstGeom prst="rect">
            <a:avLst/>
          </a:prstGeom>
        </p:spPr>
      </p:pic>
      <p:pic>
        <p:nvPicPr>
          <p:cNvPr id="22" name="Picture 2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1509" y="2322717"/>
            <a:ext cx="667097" cy="300194"/>
          </a:xfrm>
          <a:prstGeom prst="rect">
            <a:avLst/>
          </a:prstGeom>
        </p:spPr>
      </p:pic>
      <p:pic>
        <p:nvPicPr>
          <p:cNvPr id="23" name="Picture 22"/>
          <p:cNvPicPr>
            <a:picLocks noChangeAspect="1"/>
          </p:cNvPicPr>
          <p:nvPr/>
        </p:nvPicPr>
        <p:blipFill>
          <a:blip r:embed="rId8"/>
          <a:stretch>
            <a:fillRect/>
          </a:stretch>
        </p:blipFill>
        <p:spPr>
          <a:xfrm>
            <a:off x="4237496" y="2263637"/>
            <a:ext cx="1132067" cy="435138"/>
          </a:xfrm>
          <a:prstGeom prst="rect">
            <a:avLst/>
          </a:prstGeom>
        </p:spPr>
      </p:pic>
      <p:grpSp>
        <p:nvGrpSpPr>
          <p:cNvPr id="6" name="Group 5"/>
          <p:cNvGrpSpPr/>
          <p:nvPr/>
        </p:nvGrpSpPr>
        <p:grpSpPr>
          <a:xfrm>
            <a:off x="2599430" y="1250528"/>
            <a:ext cx="651047" cy="336653"/>
            <a:chOff x="2676730" y="1274153"/>
            <a:chExt cx="651047" cy="336653"/>
          </a:xfrm>
        </p:grpSpPr>
        <p:sp>
          <p:nvSpPr>
            <p:cNvPr id="35" name="Rounded Rectangle 34"/>
            <p:cNvSpPr/>
            <p:nvPr/>
          </p:nvSpPr>
          <p:spPr>
            <a:xfrm>
              <a:off x="2676730" y="1274153"/>
              <a:ext cx="651047" cy="336653"/>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0" name="Picture 39" descr="prest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052" y="1300654"/>
              <a:ext cx="597284" cy="271014"/>
            </a:xfrm>
            <a:prstGeom prst="rect">
              <a:avLst/>
            </a:prstGeom>
          </p:spPr>
        </p:pic>
      </p:grpSp>
      <p:grpSp>
        <p:nvGrpSpPr>
          <p:cNvPr id="11" name="Group 10"/>
          <p:cNvGrpSpPr/>
          <p:nvPr/>
        </p:nvGrpSpPr>
        <p:grpSpPr>
          <a:xfrm>
            <a:off x="6246320" y="1250528"/>
            <a:ext cx="636245" cy="342086"/>
            <a:chOff x="6148859" y="1255961"/>
            <a:chExt cx="636245" cy="342086"/>
          </a:xfrm>
        </p:grpSpPr>
        <p:sp>
          <p:nvSpPr>
            <p:cNvPr id="47" name="Rounded Rectangle 46"/>
            <p:cNvSpPr/>
            <p:nvPr/>
          </p:nvSpPr>
          <p:spPr>
            <a:xfrm>
              <a:off x="6148859" y="1261394"/>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8" name="Picture 47" descr="spark-streami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0374" y="1255961"/>
              <a:ext cx="634730" cy="342085"/>
            </a:xfrm>
            <a:prstGeom prst="rect">
              <a:avLst/>
            </a:prstGeom>
          </p:spPr>
        </p:pic>
      </p:grpSp>
      <p:grpSp>
        <p:nvGrpSpPr>
          <p:cNvPr id="7" name="Group 6"/>
          <p:cNvGrpSpPr/>
          <p:nvPr/>
        </p:nvGrpSpPr>
        <p:grpSpPr>
          <a:xfrm>
            <a:off x="3332674" y="1250528"/>
            <a:ext cx="630929" cy="336653"/>
            <a:chOff x="3392698" y="1282646"/>
            <a:chExt cx="630929" cy="336653"/>
          </a:xfrm>
        </p:grpSpPr>
        <p:sp>
          <p:nvSpPr>
            <p:cNvPr id="28" name="Rounded Rectangle 27"/>
            <p:cNvSpPr/>
            <p:nvPr/>
          </p:nvSpPr>
          <p:spPr>
            <a:xfrm>
              <a:off x="3392698" y="128264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50" name="Picture 49"/>
            <p:cNvPicPr>
              <a:picLocks noChangeAspect="1"/>
            </p:cNvPicPr>
            <p:nvPr/>
          </p:nvPicPr>
          <p:blipFill>
            <a:blip r:embed="rId11"/>
            <a:stretch>
              <a:fillRect/>
            </a:stretch>
          </p:blipFill>
          <p:spPr>
            <a:xfrm>
              <a:off x="3433209" y="1294498"/>
              <a:ext cx="579839" cy="288389"/>
            </a:xfrm>
            <a:prstGeom prst="rect">
              <a:avLst/>
            </a:prstGeom>
          </p:spPr>
        </p:pic>
      </p:grpSp>
      <p:grpSp>
        <p:nvGrpSpPr>
          <p:cNvPr id="9" name="Group 8"/>
          <p:cNvGrpSpPr/>
          <p:nvPr/>
        </p:nvGrpSpPr>
        <p:grpSpPr>
          <a:xfrm>
            <a:off x="4797606" y="1250528"/>
            <a:ext cx="630929" cy="336653"/>
            <a:chOff x="4787896" y="1270716"/>
            <a:chExt cx="630929" cy="336653"/>
          </a:xfrm>
        </p:grpSpPr>
        <p:sp>
          <p:nvSpPr>
            <p:cNvPr id="17" name="Rounded Rectangle 16"/>
            <p:cNvSpPr/>
            <p:nvPr/>
          </p:nvSpPr>
          <p:spPr>
            <a:xfrm>
              <a:off x="4787896"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5" name="TextBox 24"/>
            <p:cNvSpPr txBox="1"/>
            <p:nvPr/>
          </p:nvSpPr>
          <p:spPr>
            <a:xfrm>
              <a:off x="5012253" y="1337156"/>
              <a:ext cx="339306" cy="200055"/>
            </a:xfrm>
            <a:prstGeom prst="rect">
              <a:avLst/>
            </a:prstGeom>
            <a:noFill/>
          </p:spPr>
          <p:txBody>
            <a:bodyPr wrap="none" rtlCol="0">
              <a:spAutoFit/>
            </a:bodyPr>
            <a:lstStyle/>
            <a:p>
              <a:pPr algn="ctr"/>
              <a:r>
                <a:rPr lang="en-US" sz="700" dirty="0">
                  <a:solidFill>
                    <a:schemeClr val="bg1">
                      <a:lumMod val="50000"/>
                    </a:schemeClr>
                  </a:solidFill>
                </a:rPr>
                <a:t>PIG</a:t>
              </a:r>
              <a:endParaRPr lang="en-US" sz="900" dirty="0">
                <a:solidFill>
                  <a:schemeClr val="bg1">
                    <a:lumMod val="50000"/>
                  </a:schemeClr>
                </a:solidFill>
              </a:endParaRP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1066" y="1293572"/>
              <a:ext cx="191355" cy="287752"/>
            </a:xfrm>
            <a:prstGeom prst="rect">
              <a:avLst/>
            </a:prstGeom>
          </p:spPr>
        </p:pic>
      </p:grpSp>
      <p:grpSp>
        <p:nvGrpSpPr>
          <p:cNvPr id="10" name="Group 9"/>
          <p:cNvGrpSpPr/>
          <p:nvPr/>
        </p:nvGrpSpPr>
        <p:grpSpPr>
          <a:xfrm>
            <a:off x="5524130" y="1250528"/>
            <a:ext cx="692070" cy="374654"/>
            <a:chOff x="5469238" y="1263496"/>
            <a:chExt cx="692070" cy="374654"/>
          </a:xfrm>
        </p:grpSpPr>
        <p:sp>
          <p:nvSpPr>
            <p:cNvPr id="41" name="Rounded Rectangle 40"/>
            <p:cNvSpPr/>
            <p:nvPr/>
          </p:nvSpPr>
          <p:spPr>
            <a:xfrm>
              <a:off x="5469238" y="126349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2" name="Picture 4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4333" y="1276742"/>
              <a:ext cx="540447" cy="243201"/>
            </a:xfrm>
            <a:prstGeom prst="rect">
              <a:avLst/>
            </a:prstGeom>
          </p:spPr>
        </p:pic>
        <p:sp>
          <p:nvSpPr>
            <p:cNvPr id="51" name="TextBox 50"/>
            <p:cNvSpPr txBox="1"/>
            <p:nvPr/>
          </p:nvSpPr>
          <p:spPr>
            <a:xfrm>
              <a:off x="5797105" y="1438095"/>
              <a:ext cx="364203" cy="200055"/>
            </a:xfrm>
            <a:prstGeom prst="rect">
              <a:avLst/>
            </a:prstGeom>
            <a:noFill/>
          </p:spPr>
          <p:txBody>
            <a:bodyPr wrap="none" rtlCol="0">
              <a:spAutoFit/>
            </a:bodyPr>
            <a:lstStyle/>
            <a:p>
              <a:pPr algn="ctr"/>
              <a:r>
                <a:rPr lang="en-US" sz="700" dirty="0">
                  <a:solidFill>
                    <a:schemeClr val="bg1">
                      <a:lumMod val="50000"/>
                    </a:schemeClr>
                  </a:solidFill>
                </a:rPr>
                <a:t>SQL</a:t>
              </a:r>
              <a:endParaRPr lang="en-US" sz="900" dirty="0">
                <a:solidFill>
                  <a:schemeClr val="bg1">
                    <a:lumMod val="50000"/>
                  </a:schemeClr>
                </a:solidFill>
              </a:endParaRPr>
            </a:p>
          </p:txBody>
        </p:sp>
      </p:grpSp>
      <p:sp>
        <p:nvSpPr>
          <p:cNvPr id="43" name="Rounded Rectangle 42"/>
          <p:cNvSpPr/>
          <p:nvPr/>
        </p:nvSpPr>
        <p:spPr>
          <a:xfrm>
            <a:off x="6978654" y="1250528"/>
            <a:ext cx="762000" cy="284293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4" name="Picture 43" descr="Elastic-MapReduce-EMR.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5500" y="2246693"/>
            <a:ext cx="419100" cy="419100"/>
          </a:xfrm>
          <a:prstGeom prst="rect">
            <a:avLst/>
          </a:prstGeom>
        </p:spPr>
      </p:pic>
      <p:sp>
        <p:nvSpPr>
          <p:cNvPr id="45" name="TextBox 44"/>
          <p:cNvSpPr txBox="1"/>
          <p:nvPr/>
        </p:nvSpPr>
        <p:spPr>
          <a:xfrm>
            <a:off x="6629400" y="2720298"/>
            <a:ext cx="1460500" cy="276999"/>
          </a:xfrm>
          <a:prstGeom prst="rect">
            <a:avLst/>
          </a:prstGeom>
          <a:noFill/>
        </p:spPr>
        <p:txBody>
          <a:bodyPr wrap="square" lIns="0" tIns="0" rIns="0" bIns="0" rtlCol="0">
            <a:spAutoFit/>
          </a:bodyPr>
          <a:lstStyle/>
          <a:p>
            <a:pPr algn="ctr"/>
            <a:r>
              <a:rPr lang="en-US" sz="900" dirty="0">
                <a:solidFill>
                  <a:schemeClr val="bg1">
                    <a:lumMod val="50000"/>
                  </a:schemeClr>
                </a:solidFill>
                <a:latin typeface="Arial"/>
                <a:cs typeface="Arial"/>
              </a:rPr>
              <a:t>Amazon</a:t>
            </a:r>
          </a:p>
          <a:p>
            <a:pPr algn="ctr"/>
            <a:r>
              <a:rPr lang="en-US" sz="900" dirty="0">
                <a:solidFill>
                  <a:schemeClr val="bg1">
                    <a:lumMod val="50000"/>
                  </a:schemeClr>
                </a:solidFill>
                <a:latin typeface="Arial"/>
                <a:cs typeface="Arial"/>
              </a:rPr>
              <a:t>EMR</a:t>
            </a:r>
          </a:p>
        </p:txBody>
      </p:sp>
      <p:pic>
        <p:nvPicPr>
          <p:cNvPr id="49" name="Picture 48">
            <a:extLst>
              <a:ext uri="{FF2B5EF4-FFF2-40B4-BE49-F238E27FC236}">
                <a16:creationId xmlns:a16="http://schemas.microsoft.com/office/drawing/2014/main" id="{895CCE46-D427-9944-A82D-0C5667D27941}"/>
              </a:ext>
            </a:extLst>
          </p:cNvPr>
          <p:cNvPicPr>
            <a:picLocks noChangeAspect="1"/>
          </p:cNvPicPr>
          <p:nvPr/>
        </p:nvPicPr>
        <p:blipFill>
          <a:blip r:embed="rId14"/>
          <a:stretch>
            <a:fillRect/>
          </a:stretch>
        </p:blipFill>
        <p:spPr>
          <a:xfrm>
            <a:off x="2808243" y="1764393"/>
            <a:ext cx="1236566" cy="296992"/>
          </a:xfrm>
          <a:prstGeom prst="rect">
            <a:avLst/>
          </a:prstGeom>
        </p:spPr>
      </p:pic>
      <p:pic>
        <p:nvPicPr>
          <p:cNvPr id="52" name="Picture 51">
            <a:extLst>
              <a:ext uri="{FF2B5EF4-FFF2-40B4-BE49-F238E27FC236}">
                <a16:creationId xmlns:a16="http://schemas.microsoft.com/office/drawing/2014/main" id="{132E36C8-50AD-B448-B23E-9ED7EF357006}"/>
              </a:ext>
            </a:extLst>
          </p:cNvPr>
          <p:cNvPicPr>
            <a:picLocks noChangeAspect="1"/>
          </p:cNvPicPr>
          <p:nvPr/>
        </p:nvPicPr>
        <p:blipFill>
          <a:blip r:embed="rId15"/>
          <a:stretch>
            <a:fillRect/>
          </a:stretch>
        </p:blipFill>
        <p:spPr>
          <a:xfrm>
            <a:off x="5579224" y="1724593"/>
            <a:ext cx="1178121" cy="392141"/>
          </a:xfrm>
          <a:prstGeom prst="rect">
            <a:avLst/>
          </a:prstGeom>
        </p:spPr>
      </p:pic>
      <p:sp>
        <p:nvSpPr>
          <p:cNvPr id="53" name="Rectangle 52">
            <a:extLst>
              <a:ext uri="{FF2B5EF4-FFF2-40B4-BE49-F238E27FC236}">
                <a16:creationId xmlns:a16="http://schemas.microsoft.com/office/drawing/2014/main" id="{B3E41CAD-4868-A944-A635-3F755F111FFB}"/>
              </a:ext>
            </a:extLst>
          </p:cNvPr>
          <p:cNvSpPr/>
          <p:nvPr/>
        </p:nvSpPr>
        <p:spPr>
          <a:xfrm rot="18797671">
            <a:off x="-231933" y="703705"/>
            <a:ext cx="2084047" cy="358611"/>
          </a:xfrm>
          <a:prstGeom prst="rect">
            <a:avLst/>
          </a:prstGeom>
          <a:solidFill>
            <a:srgbClr val="F2992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B2A2A"/>
                </a:solidFill>
                <a:effectLst/>
                <a:uLnTx/>
                <a:uFillTx/>
                <a:latin typeface="Arial" charset="0"/>
                <a:ea typeface="Arial" charset="0"/>
                <a:cs typeface="Arial" charset="0"/>
              </a:rPr>
              <a:t>Hadoop</a:t>
            </a:r>
          </a:p>
        </p:txBody>
      </p:sp>
    </p:spTree>
    <p:extLst>
      <p:ext uri="{BB962C8B-B14F-4D97-AF65-F5344CB8AC3E}">
        <p14:creationId xmlns:p14="http://schemas.microsoft.com/office/powerpoint/2010/main" val="13875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rot="18797671">
            <a:off x="-231933" y="703705"/>
            <a:ext cx="2084047" cy="358611"/>
          </a:xfrm>
          <a:prstGeom prst="rect">
            <a:avLst/>
          </a:prstGeom>
          <a:solidFill>
            <a:srgbClr val="F2992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B2A2A"/>
                </a:solidFill>
                <a:effectLst/>
                <a:uLnTx/>
                <a:uFillTx/>
                <a:latin typeface="Arial" charset="0"/>
                <a:ea typeface="Arial" charset="0"/>
                <a:cs typeface="Arial" charset="0"/>
              </a:rPr>
              <a:t>Hadoop</a:t>
            </a:r>
          </a:p>
        </p:txBody>
      </p:sp>
      <p:grpSp>
        <p:nvGrpSpPr>
          <p:cNvPr id="2" name="Group 1">
            <a:extLst>
              <a:ext uri="{FF2B5EF4-FFF2-40B4-BE49-F238E27FC236}">
                <a16:creationId xmlns:a16="http://schemas.microsoft.com/office/drawing/2014/main" id="{45A94328-99D0-4745-A8EF-17F218525132}"/>
              </a:ext>
            </a:extLst>
          </p:cNvPr>
          <p:cNvGrpSpPr/>
          <p:nvPr/>
        </p:nvGrpSpPr>
        <p:grpSpPr>
          <a:xfrm>
            <a:off x="2213997" y="623804"/>
            <a:ext cx="5495759" cy="3715454"/>
            <a:chOff x="2594141" y="1250528"/>
            <a:chExt cx="5495759" cy="3715454"/>
          </a:xfrm>
        </p:grpSpPr>
        <p:sp>
          <p:nvSpPr>
            <p:cNvPr id="29" name="Rounded Rectangle 28"/>
            <p:cNvSpPr/>
            <p:nvPr/>
          </p:nvSpPr>
          <p:spPr>
            <a:xfrm>
              <a:off x="2594141" y="16676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Rounded Rectangle 2"/>
            <p:cNvSpPr/>
            <p:nvPr/>
          </p:nvSpPr>
          <p:spPr>
            <a:xfrm>
              <a:off x="2619541" y="2783110"/>
              <a:ext cx="2261235"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 name="Picture 3" descr="hdf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62" y="2840517"/>
              <a:ext cx="834917" cy="364066"/>
            </a:xfrm>
            <a:prstGeom prst="rect">
              <a:avLst/>
            </a:prstGeom>
          </p:spPr>
        </p:pic>
        <p:grpSp>
          <p:nvGrpSpPr>
            <p:cNvPr id="8" name="Group 7"/>
            <p:cNvGrpSpPr/>
            <p:nvPr/>
          </p:nvGrpSpPr>
          <p:grpSpPr>
            <a:xfrm>
              <a:off x="4062487" y="1250528"/>
              <a:ext cx="630929" cy="336653"/>
              <a:chOff x="4083539" y="1270716"/>
              <a:chExt cx="630929" cy="336653"/>
            </a:xfrm>
          </p:grpSpPr>
          <p:sp>
            <p:nvSpPr>
              <p:cNvPr id="16" name="Rounded Rectangle 15"/>
              <p:cNvSpPr/>
              <p:nvPr/>
            </p:nvSpPr>
            <p:spPr>
              <a:xfrm>
                <a:off x="4083539"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8" name="Picture 17" descr="hiv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136" y="1297212"/>
                <a:ext cx="509016" cy="284112"/>
              </a:xfrm>
              <a:prstGeom prst="rect">
                <a:avLst/>
              </a:prstGeom>
            </p:spPr>
          </p:pic>
        </p:grpSp>
        <p:sp>
          <p:nvSpPr>
            <p:cNvPr id="26" name="Rounded Rectangle 25"/>
            <p:cNvSpPr/>
            <p:nvPr/>
          </p:nvSpPr>
          <p:spPr>
            <a:xfrm>
              <a:off x="2606841" y="3328638"/>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1" name="Picture 30"/>
            <p:cNvPicPr>
              <a:picLocks noChangeAspect="1"/>
            </p:cNvPicPr>
            <p:nvPr/>
          </p:nvPicPr>
          <p:blipFill>
            <a:blip r:embed="rId4"/>
            <a:stretch>
              <a:fillRect/>
            </a:stretch>
          </p:blipFill>
          <p:spPr>
            <a:xfrm>
              <a:off x="3963603" y="1734362"/>
              <a:ext cx="1333500" cy="345376"/>
            </a:xfrm>
            <a:prstGeom prst="rect">
              <a:avLst/>
            </a:prstGeom>
          </p:spPr>
        </p:pic>
        <p:pic>
          <p:nvPicPr>
            <p:cNvPr id="24" name="Picture 2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3326697"/>
              <a:ext cx="731520" cy="731520"/>
            </a:xfrm>
            <a:prstGeom prst="rect">
              <a:avLst/>
            </a:prstGeom>
          </p:spPr>
        </p:pic>
        <p:pic>
          <p:nvPicPr>
            <p:cNvPr id="27" name="Picture 26"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003" y="3326697"/>
              <a:ext cx="731520" cy="731520"/>
            </a:xfrm>
            <a:prstGeom prst="rect">
              <a:avLst/>
            </a:prstGeom>
          </p:spPr>
        </p:pic>
        <p:pic>
          <p:nvPicPr>
            <p:cNvPr id="33" name="Picture 3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411" y="3326697"/>
              <a:ext cx="731520" cy="731520"/>
            </a:xfrm>
            <a:prstGeom prst="rect">
              <a:avLst/>
            </a:prstGeom>
          </p:spPr>
        </p:pic>
        <p:pic>
          <p:nvPicPr>
            <p:cNvPr id="34" name="Picture 3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818" y="3326697"/>
              <a:ext cx="731520" cy="731520"/>
            </a:xfrm>
            <a:prstGeom prst="rect">
              <a:avLst/>
            </a:prstGeom>
          </p:spPr>
        </p:pic>
        <p:sp>
          <p:nvSpPr>
            <p:cNvPr id="38" name="Rounded Rectangle 37"/>
            <p:cNvSpPr/>
            <p:nvPr/>
          </p:nvSpPr>
          <p:spPr>
            <a:xfrm>
              <a:off x="2606841" y="2231173"/>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9" name="Picture 38"/>
            <p:cNvPicPr>
              <a:picLocks noChangeAspect="1"/>
            </p:cNvPicPr>
            <p:nvPr/>
          </p:nvPicPr>
          <p:blipFill>
            <a:blip r:embed="rId6"/>
            <a:stretch>
              <a:fillRect/>
            </a:stretch>
          </p:blipFill>
          <p:spPr>
            <a:xfrm>
              <a:off x="2636387" y="2263637"/>
              <a:ext cx="1319164" cy="393195"/>
            </a:xfrm>
            <a:prstGeom prst="rect">
              <a:avLst/>
            </a:prstGeom>
          </p:spPr>
        </p:pic>
        <p:pic>
          <p:nvPicPr>
            <p:cNvPr id="22" name="Picture 2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1509" y="2322717"/>
              <a:ext cx="667097" cy="300194"/>
            </a:xfrm>
            <a:prstGeom prst="rect">
              <a:avLst/>
            </a:prstGeom>
          </p:spPr>
        </p:pic>
        <p:pic>
          <p:nvPicPr>
            <p:cNvPr id="23" name="Picture 22"/>
            <p:cNvPicPr>
              <a:picLocks noChangeAspect="1"/>
            </p:cNvPicPr>
            <p:nvPr/>
          </p:nvPicPr>
          <p:blipFill>
            <a:blip r:embed="rId8"/>
            <a:stretch>
              <a:fillRect/>
            </a:stretch>
          </p:blipFill>
          <p:spPr>
            <a:xfrm>
              <a:off x="4237496" y="2263637"/>
              <a:ext cx="1132067" cy="435138"/>
            </a:xfrm>
            <a:prstGeom prst="rect">
              <a:avLst/>
            </a:prstGeom>
          </p:spPr>
        </p:pic>
        <p:grpSp>
          <p:nvGrpSpPr>
            <p:cNvPr id="6" name="Group 5"/>
            <p:cNvGrpSpPr/>
            <p:nvPr/>
          </p:nvGrpSpPr>
          <p:grpSpPr>
            <a:xfrm>
              <a:off x="2599430" y="1250528"/>
              <a:ext cx="651047" cy="336653"/>
              <a:chOff x="2676730" y="1274153"/>
              <a:chExt cx="651047" cy="336653"/>
            </a:xfrm>
          </p:grpSpPr>
          <p:sp>
            <p:nvSpPr>
              <p:cNvPr id="35" name="Rounded Rectangle 34"/>
              <p:cNvSpPr/>
              <p:nvPr/>
            </p:nvSpPr>
            <p:spPr>
              <a:xfrm>
                <a:off x="2676730" y="1274153"/>
                <a:ext cx="651047" cy="336653"/>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0" name="Picture 39" descr="prest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052" y="1300654"/>
                <a:ext cx="597284" cy="271014"/>
              </a:xfrm>
              <a:prstGeom prst="rect">
                <a:avLst/>
              </a:prstGeom>
            </p:spPr>
          </p:pic>
        </p:grpSp>
        <p:grpSp>
          <p:nvGrpSpPr>
            <p:cNvPr id="11" name="Group 10"/>
            <p:cNvGrpSpPr/>
            <p:nvPr/>
          </p:nvGrpSpPr>
          <p:grpSpPr>
            <a:xfrm>
              <a:off x="6246320" y="1250528"/>
              <a:ext cx="636245" cy="342086"/>
              <a:chOff x="6148859" y="1255961"/>
              <a:chExt cx="636245" cy="342086"/>
            </a:xfrm>
          </p:grpSpPr>
          <p:sp>
            <p:nvSpPr>
              <p:cNvPr id="47" name="Rounded Rectangle 46"/>
              <p:cNvSpPr/>
              <p:nvPr/>
            </p:nvSpPr>
            <p:spPr>
              <a:xfrm>
                <a:off x="6148859" y="1261394"/>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8" name="Picture 47" descr="spark-streami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0374" y="1255961"/>
                <a:ext cx="634730" cy="342085"/>
              </a:xfrm>
              <a:prstGeom prst="rect">
                <a:avLst/>
              </a:prstGeom>
            </p:spPr>
          </p:pic>
        </p:grpSp>
        <p:grpSp>
          <p:nvGrpSpPr>
            <p:cNvPr id="7" name="Group 6"/>
            <p:cNvGrpSpPr/>
            <p:nvPr/>
          </p:nvGrpSpPr>
          <p:grpSpPr>
            <a:xfrm>
              <a:off x="3332674" y="1250528"/>
              <a:ext cx="630929" cy="336653"/>
              <a:chOff x="3392698" y="1282646"/>
              <a:chExt cx="630929" cy="336653"/>
            </a:xfrm>
          </p:grpSpPr>
          <p:sp>
            <p:nvSpPr>
              <p:cNvPr id="28" name="Rounded Rectangle 27"/>
              <p:cNvSpPr/>
              <p:nvPr/>
            </p:nvSpPr>
            <p:spPr>
              <a:xfrm>
                <a:off x="3392698" y="128264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50" name="Picture 49"/>
              <p:cNvPicPr>
                <a:picLocks noChangeAspect="1"/>
              </p:cNvPicPr>
              <p:nvPr/>
            </p:nvPicPr>
            <p:blipFill>
              <a:blip r:embed="rId11"/>
              <a:stretch>
                <a:fillRect/>
              </a:stretch>
            </p:blipFill>
            <p:spPr>
              <a:xfrm>
                <a:off x="3433209" y="1294498"/>
                <a:ext cx="579839" cy="288389"/>
              </a:xfrm>
              <a:prstGeom prst="rect">
                <a:avLst/>
              </a:prstGeom>
            </p:spPr>
          </p:pic>
        </p:grpSp>
        <p:grpSp>
          <p:nvGrpSpPr>
            <p:cNvPr id="9" name="Group 8"/>
            <p:cNvGrpSpPr/>
            <p:nvPr/>
          </p:nvGrpSpPr>
          <p:grpSpPr>
            <a:xfrm>
              <a:off x="4797606" y="1250528"/>
              <a:ext cx="630929" cy="336653"/>
              <a:chOff x="4787896" y="1270716"/>
              <a:chExt cx="630929" cy="336653"/>
            </a:xfrm>
          </p:grpSpPr>
          <p:sp>
            <p:nvSpPr>
              <p:cNvPr id="17" name="Rounded Rectangle 16"/>
              <p:cNvSpPr/>
              <p:nvPr/>
            </p:nvSpPr>
            <p:spPr>
              <a:xfrm>
                <a:off x="4787896"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5" name="TextBox 24"/>
              <p:cNvSpPr txBox="1"/>
              <p:nvPr/>
            </p:nvSpPr>
            <p:spPr>
              <a:xfrm>
                <a:off x="5012253" y="1337156"/>
                <a:ext cx="339306" cy="200055"/>
              </a:xfrm>
              <a:prstGeom prst="rect">
                <a:avLst/>
              </a:prstGeom>
              <a:noFill/>
            </p:spPr>
            <p:txBody>
              <a:bodyPr wrap="none" rtlCol="0">
                <a:spAutoFit/>
              </a:bodyPr>
              <a:lstStyle/>
              <a:p>
                <a:pPr algn="ctr"/>
                <a:r>
                  <a:rPr lang="en-US" sz="700" dirty="0">
                    <a:solidFill>
                      <a:schemeClr val="bg1">
                        <a:lumMod val="50000"/>
                      </a:schemeClr>
                    </a:solidFill>
                  </a:rPr>
                  <a:t>PIG</a:t>
                </a:r>
                <a:endParaRPr lang="en-US" sz="900" dirty="0">
                  <a:solidFill>
                    <a:schemeClr val="bg1">
                      <a:lumMod val="50000"/>
                    </a:schemeClr>
                  </a:solidFill>
                </a:endParaRP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1066" y="1293572"/>
                <a:ext cx="191355" cy="287752"/>
              </a:xfrm>
              <a:prstGeom prst="rect">
                <a:avLst/>
              </a:prstGeom>
            </p:spPr>
          </p:pic>
        </p:grpSp>
        <p:grpSp>
          <p:nvGrpSpPr>
            <p:cNvPr id="10" name="Group 9"/>
            <p:cNvGrpSpPr/>
            <p:nvPr/>
          </p:nvGrpSpPr>
          <p:grpSpPr>
            <a:xfrm>
              <a:off x="5524130" y="1250528"/>
              <a:ext cx="692070" cy="374654"/>
              <a:chOff x="5469238" y="1263496"/>
              <a:chExt cx="692070" cy="374654"/>
            </a:xfrm>
          </p:grpSpPr>
          <p:sp>
            <p:nvSpPr>
              <p:cNvPr id="41" name="Rounded Rectangle 40"/>
              <p:cNvSpPr/>
              <p:nvPr/>
            </p:nvSpPr>
            <p:spPr>
              <a:xfrm>
                <a:off x="5469238" y="126349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2" name="Picture 4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4333" y="1276742"/>
                <a:ext cx="540447" cy="243201"/>
              </a:xfrm>
              <a:prstGeom prst="rect">
                <a:avLst/>
              </a:prstGeom>
            </p:spPr>
          </p:pic>
          <p:sp>
            <p:nvSpPr>
              <p:cNvPr id="51" name="TextBox 50"/>
              <p:cNvSpPr txBox="1"/>
              <p:nvPr/>
            </p:nvSpPr>
            <p:spPr>
              <a:xfrm>
                <a:off x="5797105" y="1438095"/>
                <a:ext cx="364203" cy="200055"/>
              </a:xfrm>
              <a:prstGeom prst="rect">
                <a:avLst/>
              </a:prstGeom>
              <a:noFill/>
            </p:spPr>
            <p:txBody>
              <a:bodyPr wrap="none" rtlCol="0">
                <a:spAutoFit/>
              </a:bodyPr>
              <a:lstStyle/>
              <a:p>
                <a:pPr algn="ctr"/>
                <a:r>
                  <a:rPr lang="en-US" sz="700" dirty="0">
                    <a:solidFill>
                      <a:schemeClr val="bg1">
                        <a:lumMod val="50000"/>
                      </a:schemeClr>
                    </a:solidFill>
                  </a:rPr>
                  <a:t>SQL</a:t>
                </a:r>
                <a:endParaRPr lang="en-US" sz="900" dirty="0">
                  <a:solidFill>
                    <a:schemeClr val="bg1">
                      <a:lumMod val="50000"/>
                    </a:schemeClr>
                  </a:solidFill>
                </a:endParaRPr>
              </a:p>
            </p:txBody>
          </p:sp>
        </p:grpSp>
        <p:sp>
          <p:nvSpPr>
            <p:cNvPr id="43" name="Rounded Rectangle 42"/>
            <p:cNvSpPr/>
            <p:nvPr/>
          </p:nvSpPr>
          <p:spPr>
            <a:xfrm>
              <a:off x="6978654" y="1250528"/>
              <a:ext cx="762000" cy="284293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4" name="Picture 43" descr="Elastic-MapReduce-EMR.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5500" y="2246693"/>
              <a:ext cx="419100" cy="419100"/>
            </a:xfrm>
            <a:prstGeom prst="rect">
              <a:avLst/>
            </a:prstGeom>
          </p:spPr>
        </p:pic>
        <p:sp>
          <p:nvSpPr>
            <p:cNvPr id="45" name="TextBox 44"/>
            <p:cNvSpPr txBox="1"/>
            <p:nvPr/>
          </p:nvSpPr>
          <p:spPr>
            <a:xfrm>
              <a:off x="6629400" y="2720298"/>
              <a:ext cx="1460500" cy="276999"/>
            </a:xfrm>
            <a:prstGeom prst="rect">
              <a:avLst/>
            </a:prstGeom>
            <a:noFill/>
          </p:spPr>
          <p:txBody>
            <a:bodyPr wrap="square" lIns="0" tIns="0" rIns="0" bIns="0" rtlCol="0">
              <a:spAutoFit/>
            </a:bodyPr>
            <a:lstStyle/>
            <a:p>
              <a:pPr algn="ctr"/>
              <a:r>
                <a:rPr lang="en-US" sz="900" dirty="0">
                  <a:solidFill>
                    <a:schemeClr val="bg1">
                      <a:lumMod val="50000"/>
                    </a:schemeClr>
                  </a:solidFill>
                  <a:latin typeface="Arial"/>
                  <a:cs typeface="Arial"/>
                </a:rPr>
                <a:t>Amazon</a:t>
              </a:r>
            </a:p>
            <a:p>
              <a:pPr algn="ctr"/>
              <a:r>
                <a:rPr lang="en-US" sz="900" dirty="0">
                  <a:solidFill>
                    <a:schemeClr val="bg1">
                      <a:lumMod val="50000"/>
                    </a:schemeClr>
                  </a:solidFill>
                  <a:latin typeface="Arial"/>
                  <a:cs typeface="Arial"/>
                </a:rPr>
                <a:t>EMR</a:t>
              </a:r>
            </a:p>
          </p:txBody>
        </p:sp>
        <p:sp>
          <p:nvSpPr>
            <p:cNvPr id="46" name="Rounded Rectangle 45"/>
            <p:cNvSpPr/>
            <p:nvPr/>
          </p:nvSpPr>
          <p:spPr>
            <a:xfrm>
              <a:off x="2628431" y="4201160"/>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74746"/>
                </a:solidFill>
              </a:endParaRPr>
            </a:p>
          </p:txBody>
        </p:sp>
        <p:pic>
          <p:nvPicPr>
            <p:cNvPr id="49" name="Picture 48" descr="Storage &amp; Content Delivery_Amazon S3.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5958" y="4290464"/>
              <a:ext cx="584284" cy="586211"/>
            </a:xfrm>
            <a:prstGeom prst="rect">
              <a:avLst/>
            </a:prstGeom>
          </p:spPr>
        </p:pic>
        <p:sp>
          <p:nvSpPr>
            <p:cNvPr id="52" name="TextBox 51"/>
            <p:cNvSpPr txBox="1"/>
            <p:nvPr/>
          </p:nvSpPr>
          <p:spPr>
            <a:xfrm>
              <a:off x="4841408" y="4368127"/>
              <a:ext cx="766948" cy="430887"/>
            </a:xfrm>
            <a:prstGeom prst="rect">
              <a:avLst/>
            </a:prstGeom>
            <a:noFill/>
          </p:spPr>
          <p:txBody>
            <a:bodyPr wrap="square" rtlCol="0">
              <a:spAutoFit/>
            </a:bodyPr>
            <a:lstStyle/>
            <a:p>
              <a:pPr algn="ctr"/>
              <a:r>
                <a:rPr lang="en-US" sz="1100" dirty="0">
                  <a:solidFill>
                    <a:srgbClr val="474746"/>
                  </a:solidFill>
                </a:rPr>
                <a:t>Amazon</a:t>
              </a:r>
            </a:p>
            <a:p>
              <a:pPr algn="ctr"/>
              <a:r>
                <a:rPr lang="en-US" sz="1100" dirty="0">
                  <a:solidFill>
                    <a:srgbClr val="474746"/>
                  </a:solidFill>
                </a:rPr>
                <a:t>S3</a:t>
              </a:r>
            </a:p>
          </p:txBody>
        </p:sp>
        <p:sp>
          <p:nvSpPr>
            <p:cNvPr id="53" name="Rounded Rectangle 52"/>
            <p:cNvSpPr/>
            <p:nvPr/>
          </p:nvSpPr>
          <p:spPr>
            <a:xfrm>
              <a:off x="4937203" y="2773622"/>
              <a:ext cx="1920797"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4" name="Up-Down Arrow 53"/>
            <p:cNvSpPr/>
            <p:nvPr/>
          </p:nvSpPr>
          <p:spPr>
            <a:xfrm>
              <a:off x="6400800" y="2969360"/>
              <a:ext cx="279400" cy="179070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5095832" y="2914246"/>
              <a:ext cx="1460500" cy="215444"/>
            </a:xfrm>
            <a:prstGeom prst="rect">
              <a:avLst/>
            </a:prstGeom>
            <a:noFill/>
          </p:spPr>
          <p:txBody>
            <a:bodyPr wrap="square" lIns="0" tIns="0" rIns="0" bIns="0" rtlCol="0">
              <a:spAutoFit/>
            </a:bodyPr>
            <a:lstStyle/>
            <a:p>
              <a:pPr algn="ctr"/>
              <a:r>
                <a:rPr lang="en-US" sz="1400" dirty="0">
                  <a:solidFill>
                    <a:srgbClr val="474746"/>
                  </a:solidFill>
                  <a:latin typeface="Arial"/>
                  <a:cs typeface="Arial"/>
                </a:rPr>
                <a:t>EMRFS</a:t>
              </a:r>
            </a:p>
          </p:txBody>
        </p:sp>
        <p:pic>
          <p:nvPicPr>
            <p:cNvPr id="58" name="Picture 57">
              <a:extLst>
                <a:ext uri="{FF2B5EF4-FFF2-40B4-BE49-F238E27FC236}">
                  <a16:creationId xmlns:a16="http://schemas.microsoft.com/office/drawing/2014/main" id="{AB8528B3-5C57-2D48-8F87-6B2BDA88B28B}"/>
                </a:ext>
              </a:extLst>
            </p:cNvPr>
            <p:cNvPicPr>
              <a:picLocks noChangeAspect="1"/>
            </p:cNvPicPr>
            <p:nvPr/>
          </p:nvPicPr>
          <p:blipFill>
            <a:blip r:embed="rId15"/>
            <a:stretch>
              <a:fillRect/>
            </a:stretch>
          </p:blipFill>
          <p:spPr>
            <a:xfrm>
              <a:off x="5579224" y="1724593"/>
              <a:ext cx="1178121" cy="392141"/>
            </a:xfrm>
            <a:prstGeom prst="rect">
              <a:avLst/>
            </a:prstGeom>
          </p:spPr>
        </p:pic>
      </p:grpSp>
      <p:pic>
        <p:nvPicPr>
          <p:cNvPr id="59" name="Picture 58">
            <a:extLst>
              <a:ext uri="{FF2B5EF4-FFF2-40B4-BE49-F238E27FC236}">
                <a16:creationId xmlns:a16="http://schemas.microsoft.com/office/drawing/2014/main" id="{3395A736-D615-5548-9A6E-7FD57A4BDDDB}"/>
              </a:ext>
            </a:extLst>
          </p:cNvPr>
          <p:cNvPicPr>
            <a:picLocks noChangeAspect="1"/>
          </p:cNvPicPr>
          <p:nvPr/>
        </p:nvPicPr>
        <p:blipFill>
          <a:blip r:embed="rId16"/>
          <a:stretch>
            <a:fillRect/>
          </a:stretch>
        </p:blipFill>
        <p:spPr>
          <a:xfrm>
            <a:off x="2569638" y="1021088"/>
            <a:ext cx="568266" cy="473366"/>
          </a:xfrm>
          <a:prstGeom prst="rect">
            <a:avLst/>
          </a:prstGeom>
        </p:spPr>
      </p:pic>
    </p:spTree>
    <p:extLst>
      <p:ext uri="{BB962C8B-B14F-4D97-AF65-F5344CB8AC3E}">
        <p14:creationId xmlns:p14="http://schemas.microsoft.com/office/powerpoint/2010/main" val="186215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b="1" dirty="0"/>
              <a:t>Automation</a:t>
            </a:r>
          </a:p>
        </p:txBody>
      </p:sp>
      <p:sp>
        <p:nvSpPr>
          <p:cNvPr id="4" name="Text Placeholder 3"/>
          <p:cNvSpPr>
            <a:spLocks noGrp="1"/>
          </p:cNvSpPr>
          <p:nvPr>
            <p:ph type="body" sz="half" idx="11"/>
          </p:nvPr>
        </p:nvSpPr>
        <p:spPr>
          <a:solidFill>
            <a:schemeClr val="tx1">
              <a:lumMod val="75000"/>
              <a:alpha val="74000"/>
            </a:schemeClr>
          </a:solidFill>
        </p:spPr>
        <p:txBody>
          <a:bodyPr/>
          <a:lstStyle/>
          <a:p>
            <a:r>
              <a:rPr lang="en-US" dirty="0"/>
              <a:t>Decouple</a:t>
            </a:r>
          </a:p>
        </p:txBody>
      </p:sp>
      <p:sp>
        <p:nvSpPr>
          <p:cNvPr id="5" name="Text Placeholder 4"/>
          <p:cNvSpPr>
            <a:spLocks noGrp="1"/>
          </p:cNvSpPr>
          <p:nvPr>
            <p:ph type="body" sz="half" idx="13"/>
          </p:nvPr>
        </p:nvSpPr>
        <p:spPr>
          <a:xfrm>
            <a:off x="6370974" y="2151897"/>
            <a:ext cx="1924050" cy="340940"/>
          </a:xfrm>
          <a:solidFill>
            <a:schemeClr val="tx1">
              <a:lumMod val="50000"/>
              <a:alpha val="74000"/>
            </a:schemeClr>
          </a:solidFill>
        </p:spPr>
        <p:txBody>
          <a:bodyPr/>
          <a:lstStyle/>
          <a:p>
            <a:r>
              <a:rPr lang="en-US" dirty="0"/>
              <a:t>Elastic</a:t>
            </a:r>
          </a:p>
        </p:txBody>
      </p:sp>
      <p:sp>
        <p:nvSpPr>
          <p:cNvPr id="6" name="Text Placeholder 5"/>
          <p:cNvSpPr>
            <a:spLocks noGrp="1"/>
          </p:cNvSpPr>
          <p:nvPr>
            <p:ph type="body" sz="half" idx="15"/>
          </p:nvPr>
        </p:nvSpPr>
        <p:spPr>
          <a:xfrm>
            <a:off x="720933" y="3963640"/>
            <a:ext cx="1924050" cy="340940"/>
          </a:xfrm>
          <a:solidFill>
            <a:schemeClr val="tx1">
              <a:lumMod val="50000"/>
              <a:alpha val="74000"/>
            </a:schemeClr>
          </a:solidFill>
        </p:spPr>
        <p:txBody>
          <a:bodyPr/>
          <a:lstStyle/>
          <a:p>
            <a:r>
              <a:rPr lang="en-US" dirty="0"/>
              <a:t>Integration</a:t>
            </a:r>
          </a:p>
        </p:txBody>
      </p:sp>
      <p:sp>
        <p:nvSpPr>
          <p:cNvPr id="8" name="Text Placeholder 7"/>
          <p:cNvSpPr>
            <a:spLocks noGrp="1"/>
          </p:cNvSpPr>
          <p:nvPr>
            <p:ph type="body" sz="half" idx="17"/>
          </p:nvPr>
        </p:nvSpPr>
        <p:spPr>
          <a:xfrm>
            <a:off x="6370974" y="3963640"/>
            <a:ext cx="1924050" cy="340940"/>
          </a:xfrm>
          <a:solidFill>
            <a:schemeClr val="tx1">
              <a:lumMod val="50000"/>
              <a:alpha val="74000"/>
            </a:schemeClr>
          </a:solidFill>
        </p:spPr>
        <p:txBody>
          <a:bodyPr/>
          <a:lstStyle/>
          <a:p>
            <a:r>
              <a:rPr lang="en-US"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a:solidFill>
            <a:schemeClr val="tx1">
              <a:lumMod val="75000"/>
              <a:alpha val="74000"/>
            </a:schemeClr>
          </a:solidFill>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a:solidFill>
            <a:schemeClr val="tx1">
              <a:lumMod val="75000"/>
              <a:alpha val="74000"/>
            </a:schemeClr>
          </a:solidFill>
        </p:spPr>
      </p:pic>
      <p:sp>
        <p:nvSpPr>
          <p:cNvPr id="16" name="Text Placeholder 6"/>
          <p:cNvSpPr txBox="1">
            <a:spLocks/>
          </p:cNvSpPr>
          <p:nvPr/>
        </p:nvSpPr>
        <p:spPr>
          <a:xfrm>
            <a:off x="3425936" y="3974892"/>
            <a:ext cx="1924050" cy="340940"/>
          </a:xfrm>
          <a:prstGeom prst="rect">
            <a:avLst/>
          </a:prstGeom>
          <a:solidFill>
            <a:schemeClr val="tx1">
              <a:lumMod val="75000"/>
              <a:alpha val="74000"/>
            </a:schemeClr>
          </a:solidFill>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solidFill>
                  <a:schemeClr val="bg1"/>
                </a:solidFill>
              </a:rPr>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a:solidFill>
            <a:schemeClr val="tx1">
              <a:lumMod val="75000"/>
              <a:alpha val="74000"/>
            </a:schemeClr>
          </a:solidFill>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a:solidFill>
            <a:schemeClr val="tx1">
              <a:lumMod val="75000"/>
              <a:alpha val="74000"/>
            </a:schemeClr>
          </a:solidFill>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a:solidFill>
            <a:schemeClr val="tx1">
              <a:lumMod val="75000"/>
              <a:alpha val="74000"/>
            </a:schemeClr>
          </a:solidFill>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a:solidFill>
            <a:schemeClr val="tx1">
              <a:lumMod val="75000"/>
              <a:alpha val="74000"/>
            </a:schemeClr>
          </a:solidFill>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2829827" y="952901"/>
            <a:ext cx="5265019" cy="3686476"/>
          </a:xfrm>
          <a:prstGeom prst="rect">
            <a:avLst/>
          </a:prstGeom>
          <a:solidFill>
            <a:schemeClr val="tx1">
              <a:lumMod val="50000"/>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p:cNvSpPr/>
          <p:nvPr/>
        </p:nvSpPr>
        <p:spPr>
          <a:xfrm>
            <a:off x="854470" y="3077044"/>
            <a:ext cx="1633163" cy="1238788"/>
          </a:xfrm>
          <a:prstGeom prst="rect">
            <a:avLst/>
          </a:prstGeom>
          <a:solidFill>
            <a:schemeClr val="tx1">
              <a:lumMod val="50000"/>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90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fade">
                                      <p:cBhvr>
                                        <p:cTn id="15" dur="500"/>
                                        <p:tgtEl>
                                          <p:spTgt spid="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bg/>
                                          </p:spTgt>
                                        </p:tgtEl>
                                        <p:attrNameLst>
                                          <p:attrName>style.visibility</p:attrName>
                                        </p:attrNameLst>
                                      </p:cBhvr>
                                      <p:to>
                                        <p:strVal val="visible"/>
                                      </p:to>
                                    </p:set>
                                    <p:animEffect transition="in" filter="fade">
                                      <p:cBhvr>
                                        <p:cTn id="31" dur="500"/>
                                        <p:tgtEl>
                                          <p:spTgt spid="5">
                                            <p:bg/>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500"/>
                                        <p:tgtEl>
                                          <p:spTgt spid="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bg/>
                                          </p:spTgt>
                                        </p:tgtEl>
                                        <p:attrNameLst>
                                          <p:attrName>style.visibility</p:attrName>
                                        </p:attrNameLst>
                                      </p:cBhvr>
                                      <p:to>
                                        <p:strVal val="visible"/>
                                      </p:to>
                                    </p:set>
                                    <p:animEffect transition="in" filter="fade">
                                      <p:cBhvr>
                                        <p:cTn id="44" dur="500"/>
                                        <p:tgtEl>
                                          <p:spTgt spid="6">
                                            <p:bg/>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
                                            <p:bg/>
                                          </p:spTgt>
                                        </p:tgtEl>
                                        <p:attrNameLst>
                                          <p:attrName>style.visibility</p:attrName>
                                        </p:attrNameLst>
                                      </p:cBhvr>
                                      <p:to>
                                        <p:strVal val="visible"/>
                                      </p:to>
                                    </p:set>
                                    <p:animEffect transition="in" filter="fade">
                                      <p:cBhvr>
                                        <p:cTn id="65" dur="500"/>
                                        <p:tgtEl>
                                          <p:spTgt spid="8">
                                            <p:bg/>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fade">
                                      <p:cBhvr>
                                        <p:cTn id="70" dur="500"/>
                                        <p:tgtEl>
                                          <p:spTgt spid="8">
                                            <p:txEl>
                                              <p:pRg st="0" end="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build="p" animBg="1"/>
      <p:bldP spid="6" grpId="0" build="p" animBg="1"/>
      <p:bldP spid="8" grpId="0" build="p" animBg="1"/>
      <p:bldP spid="16" grpId="0" animBg="1"/>
      <p:bldP spid="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ame 10"/>
          <p:cNvSpPr/>
          <p:nvPr/>
        </p:nvSpPr>
        <p:spPr>
          <a:xfrm>
            <a:off x="3679284" y="1159919"/>
            <a:ext cx="1507928" cy="990217"/>
          </a:xfrm>
          <a:prstGeom prst="frame">
            <a:avLst/>
          </a:prstGeom>
          <a:solidFill>
            <a:schemeClr val="accent6">
              <a:lumMod val="5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dirty="0"/>
              <a:t>Why EMR? Automation</a:t>
            </a:r>
          </a:p>
        </p:txBody>
      </p:sp>
      <p:sp>
        <p:nvSpPr>
          <p:cNvPr id="3" name="Text Placeholder 2"/>
          <p:cNvSpPr>
            <a:spLocks noGrp="1"/>
          </p:cNvSpPr>
          <p:nvPr>
            <p:ph type="body" sz="half" idx="2"/>
          </p:nvPr>
        </p:nvSpPr>
        <p:spPr/>
        <p:txBody>
          <a:bodyPr/>
          <a:lstStyle/>
          <a:p>
            <a:r>
              <a:rPr lang="en-US" dirty="0"/>
              <a:t>EC2 Provisioning</a:t>
            </a:r>
          </a:p>
        </p:txBody>
      </p:sp>
      <p:sp>
        <p:nvSpPr>
          <p:cNvPr id="4" name="Text Placeholder 3"/>
          <p:cNvSpPr>
            <a:spLocks noGrp="1"/>
          </p:cNvSpPr>
          <p:nvPr>
            <p:ph type="body" sz="half" idx="11"/>
          </p:nvPr>
        </p:nvSpPr>
        <p:spPr/>
        <p:txBody>
          <a:bodyPr/>
          <a:lstStyle/>
          <a:p>
            <a:r>
              <a:rPr lang="en-US" dirty="0"/>
              <a:t>Cluster Setup</a:t>
            </a:r>
          </a:p>
        </p:txBody>
      </p:sp>
      <p:sp>
        <p:nvSpPr>
          <p:cNvPr id="5" name="Text Placeholder 4"/>
          <p:cNvSpPr>
            <a:spLocks noGrp="1"/>
          </p:cNvSpPr>
          <p:nvPr>
            <p:ph type="body" sz="half" idx="13"/>
          </p:nvPr>
        </p:nvSpPr>
        <p:spPr/>
        <p:txBody>
          <a:bodyPr/>
          <a:lstStyle/>
          <a:p>
            <a:r>
              <a:rPr lang="en-US" dirty="0"/>
              <a:t>Hadoop Configuration</a:t>
            </a:r>
          </a:p>
        </p:txBody>
      </p:sp>
      <p:sp>
        <p:nvSpPr>
          <p:cNvPr id="6" name="Text Placeholder 5"/>
          <p:cNvSpPr>
            <a:spLocks noGrp="1"/>
          </p:cNvSpPr>
          <p:nvPr>
            <p:ph type="body" sz="half" idx="15"/>
          </p:nvPr>
        </p:nvSpPr>
        <p:spPr>
          <a:xfrm>
            <a:off x="6659435" y="4085529"/>
            <a:ext cx="1924050" cy="340940"/>
          </a:xfrm>
        </p:spPr>
        <p:txBody>
          <a:bodyPr/>
          <a:lstStyle/>
          <a:p>
            <a:r>
              <a:rPr lang="en-US" dirty="0"/>
              <a:t>Installing Applications</a:t>
            </a:r>
          </a:p>
        </p:txBody>
      </p:sp>
      <p:sp>
        <p:nvSpPr>
          <p:cNvPr id="7" name="Text Placeholder 6"/>
          <p:cNvSpPr>
            <a:spLocks noGrp="1"/>
          </p:cNvSpPr>
          <p:nvPr>
            <p:ph type="body" sz="half" idx="17"/>
          </p:nvPr>
        </p:nvSpPr>
        <p:spPr>
          <a:xfrm>
            <a:off x="3496073" y="4090969"/>
            <a:ext cx="1924050" cy="340940"/>
          </a:xfrm>
        </p:spPr>
        <p:txBody>
          <a:bodyPr/>
          <a:lstStyle/>
          <a:p>
            <a:r>
              <a:rPr lang="en-US" dirty="0"/>
              <a:t>Job submission</a:t>
            </a:r>
          </a:p>
        </p:txBody>
      </p:sp>
      <p:sp>
        <p:nvSpPr>
          <p:cNvPr id="8" name="Text Placeholder 7"/>
          <p:cNvSpPr>
            <a:spLocks noGrp="1"/>
          </p:cNvSpPr>
          <p:nvPr>
            <p:ph type="body" sz="half" idx="19"/>
          </p:nvPr>
        </p:nvSpPr>
        <p:spPr>
          <a:xfrm>
            <a:off x="359564" y="4085529"/>
            <a:ext cx="1924050" cy="340940"/>
          </a:xfrm>
        </p:spPr>
        <p:txBody>
          <a:bodyPr/>
          <a:lstStyle/>
          <a:p>
            <a:r>
              <a:rPr lang="en-US" dirty="0"/>
              <a:t>Monitoring and Failure Handling</a:t>
            </a:r>
          </a:p>
        </p:txBody>
      </p:sp>
      <p:grpSp>
        <p:nvGrpSpPr>
          <p:cNvPr id="12" name="Group 11"/>
          <p:cNvGrpSpPr/>
          <p:nvPr/>
        </p:nvGrpSpPr>
        <p:grpSpPr>
          <a:xfrm>
            <a:off x="689545" y="2894229"/>
            <a:ext cx="2368028" cy="1153311"/>
            <a:chOff x="7282404" y="2656034"/>
            <a:chExt cx="2368028" cy="1153311"/>
          </a:xfrm>
        </p:grpSpPr>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0100" y="2792283"/>
              <a:ext cx="998184" cy="753629"/>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2404" y="3106603"/>
              <a:ext cx="908718" cy="702742"/>
            </a:xfrm>
            <a:prstGeom prst="rect">
              <a:avLst/>
            </a:prstGeom>
          </p:spPr>
        </p:pic>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1604" y="2656034"/>
              <a:ext cx="1788828" cy="325242"/>
            </a:xfrm>
            <a:prstGeom prst="rect">
              <a:avLst/>
            </a:prstGeom>
          </p:spPr>
        </p:pic>
      </p:grpSp>
      <p:grpSp>
        <p:nvGrpSpPr>
          <p:cNvPr id="9" name="Group 8"/>
          <p:cNvGrpSpPr/>
          <p:nvPr/>
        </p:nvGrpSpPr>
        <p:grpSpPr>
          <a:xfrm>
            <a:off x="519641" y="1279862"/>
            <a:ext cx="1507929" cy="775838"/>
            <a:chOff x="519641" y="1279862"/>
            <a:chExt cx="1507929" cy="775838"/>
          </a:xfrm>
        </p:grpSpPr>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4452" y="1279862"/>
              <a:ext cx="859785" cy="420459"/>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641" y="1635241"/>
              <a:ext cx="859785" cy="420459"/>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3713" y="1635240"/>
              <a:ext cx="859785" cy="420459"/>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7785" y="1635240"/>
              <a:ext cx="859785" cy="420459"/>
            </a:xfrm>
            <a:prstGeom prst="rect">
              <a:avLst/>
            </a:prstGeom>
          </p:spPr>
        </p:pic>
      </p:grpSp>
      <p:sp>
        <p:nvSpPr>
          <p:cNvPr id="48" name="Chevron 47"/>
          <p:cNvSpPr/>
          <p:nvPr/>
        </p:nvSpPr>
        <p:spPr>
          <a:xfrm>
            <a:off x="2502242" y="1349581"/>
            <a:ext cx="388424" cy="588335"/>
          </a:xfrm>
          <a:prstGeom prst="chevron">
            <a:avLst/>
          </a:prstGeom>
          <a:solidFill>
            <a:schemeClr val="accent6"/>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p:nvSpPr>
        <p:spPr>
          <a:xfrm>
            <a:off x="5751167" y="1362760"/>
            <a:ext cx="388424" cy="588335"/>
          </a:xfrm>
          <a:prstGeom prst="chevron">
            <a:avLst/>
          </a:prstGeom>
          <a:solidFill>
            <a:schemeClr val="accent6"/>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Chevron 49"/>
          <p:cNvSpPr/>
          <p:nvPr/>
        </p:nvSpPr>
        <p:spPr>
          <a:xfrm rot="5400000">
            <a:off x="7391164" y="2392882"/>
            <a:ext cx="388424" cy="588335"/>
          </a:xfrm>
          <a:prstGeom prst="chevron">
            <a:avLst/>
          </a:prstGeom>
          <a:solidFill>
            <a:schemeClr val="accent6"/>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1" name="Chevron 50"/>
          <p:cNvSpPr/>
          <p:nvPr/>
        </p:nvSpPr>
        <p:spPr>
          <a:xfrm rot="10800000">
            <a:off x="5742606" y="3251744"/>
            <a:ext cx="388424" cy="588335"/>
          </a:xfrm>
          <a:prstGeom prst="chevron">
            <a:avLst/>
          </a:prstGeom>
          <a:solidFill>
            <a:schemeClr val="accent6"/>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2" name="Chevron 51"/>
          <p:cNvSpPr/>
          <p:nvPr/>
        </p:nvSpPr>
        <p:spPr>
          <a:xfrm rot="10800000">
            <a:off x="2447749" y="3251744"/>
            <a:ext cx="388424" cy="588335"/>
          </a:xfrm>
          <a:prstGeom prst="chevron">
            <a:avLst/>
          </a:prstGeom>
          <a:solidFill>
            <a:schemeClr val="accent6"/>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18" name="Group 17"/>
          <p:cNvGrpSpPr/>
          <p:nvPr/>
        </p:nvGrpSpPr>
        <p:grpSpPr>
          <a:xfrm>
            <a:off x="3598313" y="694884"/>
            <a:ext cx="1641623" cy="1361962"/>
            <a:chOff x="3598313" y="694884"/>
            <a:chExt cx="1641623" cy="1361962"/>
          </a:xfrm>
        </p:grpSpPr>
        <p:grpSp>
          <p:nvGrpSpPr>
            <p:cNvPr id="10" name="Group 9"/>
            <p:cNvGrpSpPr/>
            <p:nvPr/>
          </p:nvGrpSpPr>
          <p:grpSpPr>
            <a:xfrm>
              <a:off x="3598313" y="1281008"/>
              <a:ext cx="1507929" cy="775838"/>
              <a:chOff x="3598313" y="1281008"/>
              <a:chExt cx="1507929" cy="775838"/>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03124" y="1281008"/>
                <a:ext cx="859785" cy="420459"/>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8313" y="1636387"/>
                <a:ext cx="859785" cy="420459"/>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2385" y="1636386"/>
                <a:ext cx="859785" cy="4204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46457" y="1636386"/>
                <a:ext cx="859785" cy="420459"/>
              </a:xfrm>
              <a:prstGeom prst="rect">
                <a:avLst/>
              </a:prstGeom>
            </p:spPr>
          </p:pic>
        </p:grpSp>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13947" y="694884"/>
              <a:ext cx="925989" cy="841808"/>
            </a:xfrm>
            <a:prstGeom prst="rect">
              <a:avLst/>
            </a:prstGeom>
          </p:spPr>
        </p:pic>
      </p:grpSp>
      <p:grpSp>
        <p:nvGrpSpPr>
          <p:cNvPr id="17" name="Group 16"/>
          <p:cNvGrpSpPr/>
          <p:nvPr/>
        </p:nvGrpSpPr>
        <p:grpSpPr>
          <a:xfrm>
            <a:off x="6766859" y="679480"/>
            <a:ext cx="1626857" cy="1467972"/>
            <a:chOff x="6766859" y="679480"/>
            <a:chExt cx="1626857" cy="1467972"/>
          </a:xfrm>
        </p:grpSpPr>
        <p:pic>
          <p:nvPicPr>
            <p:cNvPr id="53" name="Picture 5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7727" y="679480"/>
              <a:ext cx="925989" cy="841808"/>
            </a:xfrm>
            <a:prstGeom prst="rect">
              <a:avLst/>
            </a:prstGeom>
          </p:spPr>
        </p:pic>
        <p:grpSp>
          <p:nvGrpSpPr>
            <p:cNvPr id="16" name="Group 15"/>
            <p:cNvGrpSpPr/>
            <p:nvPr/>
          </p:nvGrpSpPr>
          <p:grpSpPr>
            <a:xfrm>
              <a:off x="6766859" y="1157235"/>
              <a:ext cx="1559728" cy="990217"/>
              <a:chOff x="6766859" y="1157235"/>
              <a:chExt cx="1559728" cy="990217"/>
            </a:xfrm>
          </p:grpSpPr>
          <p:sp>
            <p:nvSpPr>
              <p:cNvPr id="47" name="Frame 46"/>
              <p:cNvSpPr/>
              <p:nvPr/>
            </p:nvSpPr>
            <p:spPr>
              <a:xfrm>
                <a:off x="6818659" y="1157235"/>
                <a:ext cx="1507928" cy="990217"/>
              </a:xfrm>
              <a:prstGeom prst="frame">
                <a:avLst/>
              </a:prstGeom>
              <a:solidFill>
                <a:schemeClr val="accent6">
                  <a:lumMod val="5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1670" y="1289100"/>
                <a:ext cx="859785" cy="420459"/>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6859" y="1644479"/>
                <a:ext cx="859785" cy="420459"/>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0931" y="1644478"/>
                <a:ext cx="859785" cy="420459"/>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5003" y="1644478"/>
                <a:ext cx="859785" cy="420459"/>
              </a:xfrm>
              <a:prstGeom prst="rect">
                <a:avLst/>
              </a:prstGeom>
            </p:spPr>
          </p:pic>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8246" y="1185731"/>
                <a:ext cx="998184" cy="753629"/>
              </a:xfrm>
              <a:prstGeom prst="rect">
                <a:avLst/>
              </a:prstGeom>
            </p:spPr>
          </p:pic>
        </p:grpSp>
      </p:grpSp>
      <p:grpSp>
        <p:nvGrpSpPr>
          <p:cNvPr id="37" name="Group 36"/>
          <p:cNvGrpSpPr/>
          <p:nvPr/>
        </p:nvGrpSpPr>
        <p:grpSpPr>
          <a:xfrm>
            <a:off x="3628087" y="2860788"/>
            <a:ext cx="1635678" cy="1222092"/>
            <a:chOff x="3628087" y="2860788"/>
            <a:chExt cx="1635678" cy="1222092"/>
          </a:xfrm>
        </p:grpSpPr>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75154" y="3526242"/>
              <a:ext cx="665343" cy="502334"/>
            </a:xfrm>
            <a:prstGeom prst="rect">
              <a:avLst/>
            </a:prstGeom>
          </p:spPr>
        </p:pic>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39080" y="3209953"/>
              <a:ext cx="645041" cy="335959"/>
            </a:xfrm>
            <a:prstGeom prst="rect">
              <a:avLst/>
            </a:prstGeom>
          </p:spPr>
        </p:pic>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93203" y="3448062"/>
              <a:ext cx="531419" cy="633819"/>
            </a:xfrm>
            <a:prstGeom prst="rect">
              <a:avLst/>
            </a:prstGeom>
          </p:spPr>
        </p:pic>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59986" y="3377932"/>
              <a:ext cx="903779" cy="704948"/>
            </a:xfrm>
            <a:prstGeom prst="rect">
              <a:avLst/>
            </a:prstGeom>
          </p:spPr>
        </p:pic>
        <p:pic>
          <p:nvPicPr>
            <p:cNvPr id="56" name="Picture 5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28087" y="2860788"/>
              <a:ext cx="622422" cy="754450"/>
            </a:xfrm>
            <a:prstGeom prst="rect">
              <a:avLst/>
            </a:prstGeom>
          </p:spPr>
        </p:pic>
        <p:pic>
          <p:nvPicPr>
            <p:cNvPr id="57" name="Picture 5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93650" y="2980356"/>
              <a:ext cx="428349" cy="335183"/>
            </a:xfrm>
            <a:prstGeom prst="rect">
              <a:avLst/>
            </a:prstGeom>
          </p:spPr>
        </p:pic>
      </p:grpSp>
      <p:grpSp>
        <p:nvGrpSpPr>
          <p:cNvPr id="20" name="Group 19"/>
          <p:cNvGrpSpPr/>
          <p:nvPr/>
        </p:nvGrpSpPr>
        <p:grpSpPr>
          <a:xfrm>
            <a:off x="6718473" y="2860788"/>
            <a:ext cx="1687983" cy="1230181"/>
            <a:chOff x="6718473" y="2860788"/>
            <a:chExt cx="1687983" cy="1230181"/>
          </a:xfrm>
        </p:grpSpPr>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50102" y="3314452"/>
              <a:ext cx="645041" cy="335959"/>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718473" y="2860788"/>
              <a:ext cx="622422" cy="754450"/>
            </a:xfrm>
            <a:prstGeom prst="rect">
              <a:avLst/>
            </a:prstGeom>
          </p:spPr>
        </p:pic>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83213" y="3457150"/>
              <a:ext cx="531419" cy="633819"/>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288987" y="3081897"/>
              <a:ext cx="428349" cy="335183"/>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14201" y="3581937"/>
              <a:ext cx="665343" cy="502334"/>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44895" y="3283553"/>
              <a:ext cx="561561" cy="798328"/>
            </a:xfrm>
            <a:prstGeom prst="rect">
              <a:avLst/>
            </a:prstGeom>
          </p:spPr>
        </p:pic>
        <p:pic>
          <p:nvPicPr>
            <p:cNvPr id="58" name="Picture 5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822830" y="3027757"/>
              <a:ext cx="417162" cy="252148"/>
            </a:xfrm>
            <a:prstGeom prst="rect">
              <a:avLst/>
            </a:prstGeom>
          </p:spPr>
        </p:pic>
      </p:grpSp>
    </p:spTree>
    <p:extLst>
      <p:ext uri="{BB962C8B-B14F-4D97-AF65-F5344CB8AC3E}">
        <p14:creationId xmlns:p14="http://schemas.microsoft.com/office/powerpoint/2010/main" val="110724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chemeClr val="bg2"/>
                                      </p:to>
                                    </p:animClr>
                                  </p:sub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fade">
                                      <p:cBhvr>
                                        <p:cTn id="54"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0" end="0"/>
                                            </p:txEl>
                                          </p:spTgt>
                                        </p:tgtEl>
                                        <p:attrNameLst>
                                          <p:attrName>style.visibility</p:attrName>
                                        </p:attrNameLst>
                                      </p:cBhvr>
                                      <p:to>
                                        <p:strVal val="visible"/>
                                      </p:to>
                                    </p:set>
                                    <p:animEffect transition="in" filter="fade">
                                      <p:cBhvr>
                                        <p:cTn id="68"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bldP spid="4" grpId="0" build="p"/>
      <p:bldP spid="5" grpId="0" build="p"/>
      <p:bldP spid="6" grpId="0" build="p"/>
      <p:bldP spid="7" grpId="0" build="p"/>
      <p:bldP spid="8" grpId="0" build="p"/>
      <p:bldP spid="48" grpId="0" animBg="1"/>
      <p:bldP spid="49" grpId="0" animBg="1"/>
      <p:bldP spid="50" grpId="0" animBg="1"/>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dirty="0"/>
              <a:t>Automation</a:t>
            </a:r>
          </a:p>
        </p:txBody>
      </p:sp>
      <p:sp>
        <p:nvSpPr>
          <p:cNvPr id="4" name="Text Placeholder 3"/>
          <p:cNvSpPr>
            <a:spLocks noGrp="1"/>
          </p:cNvSpPr>
          <p:nvPr>
            <p:ph type="body" sz="half" idx="11"/>
          </p:nvPr>
        </p:nvSpPr>
        <p:spPr/>
        <p:txBody>
          <a:bodyPr/>
          <a:lstStyle/>
          <a:p>
            <a:r>
              <a:rPr lang="en-US" b="1" dirty="0"/>
              <a:t>Decouple</a:t>
            </a:r>
          </a:p>
        </p:txBody>
      </p:sp>
      <p:sp>
        <p:nvSpPr>
          <p:cNvPr id="5" name="Text Placeholder 4"/>
          <p:cNvSpPr>
            <a:spLocks noGrp="1"/>
          </p:cNvSpPr>
          <p:nvPr>
            <p:ph type="body" sz="half" idx="13"/>
          </p:nvPr>
        </p:nvSpPr>
        <p:spPr>
          <a:xfrm>
            <a:off x="6370974" y="2151897"/>
            <a:ext cx="1924050" cy="340940"/>
          </a:xfrm>
        </p:spPr>
        <p:txBody>
          <a:bodyPr/>
          <a:lstStyle/>
          <a:p>
            <a:r>
              <a:rPr lang="en-US" dirty="0"/>
              <a:t>Elastic</a:t>
            </a:r>
          </a:p>
        </p:txBody>
      </p:sp>
      <p:sp>
        <p:nvSpPr>
          <p:cNvPr id="6" name="Text Placeholder 5"/>
          <p:cNvSpPr>
            <a:spLocks noGrp="1"/>
          </p:cNvSpPr>
          <p:nvPr>
            <p:ph type="body" sz="half" idx="15"/>
          </p:nvPr>
        </p:nvSpPr>
        <p:spPr>
          <a:xfrm>
            <a:off x="720933" y="3963640"/>
            <a:ext cx="1924050" cy="340940"/>
          </a:xfrm>
        </p:spPr>
        <p:txBody>
          <a:bodyPr/>
          <a:lstStyle/>
          <a:p>
            <a:r>
              <a:rPr lang="en-US" dirty="0"/>
              <a:t>Integration</a:t>
            </a:r>
          </a:p>
        </p:txBody>
      </p:sp>
      <p:sp>
        <p:nvSpPr>
          <p:cNvPr id="8" name="Text Placeholder 7"/>
          <p:cNvSpPr>
            <a:spLocks noGrp="1"/>
          </p:cNvSpPr>
          <p:nvPr>
            <p:ph type="body" sz="half" idx="17"/>
          </p:nvPr>
        </p:nvSpPr>
        <p:spPr>
          <a:xfrm>
            <a:off x="6370974" y="3963640"/>
            <a:ext cx="1924050" cy="340940"/>
          </a:xfrm>
        </p:spPr>
        <p:txBody>
          <a:bodyPr/>
          <a:lstStyle/>
          <a:p>
            <a:r>
              <a:rPr lang="en-US"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p:spPr>
      </p:pic>
      <p:sp>
        <p:nvSpPr>
          <p:cNvPr id="16" name="Text Placeholder 6"/>
          <p:cNvSpPr txBox="1">
            <a:spLocks/>
          </p:cNvSpPr>
          <p:nvPr/>
        </p:nvSpPr>
        <p:spPr>
          <a:xfrm>
            <a:off x="3425936" y="3974892"/>
            <a:ext cx="1924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5796678" y="952901"/>
            <a:ext cx="2298168" cy="3686476"/>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54470" y="3077044"/>
            <a:ext cx="4285421"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853559" y="1266716"/>
            <a:ext cx="2031433"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892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rot="18797671">
            <a:off x="-155307" y="590286"/>
            <a:ext cx="1777962" cy="361171"/>
          </a:xfrm>
          <a:prstGeom prst="rect">
            <a:avLst/>
          </a:prstGeom>
          <a:solidFill>
            <a:srgbClr val="F2992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B2A2A"/>
                </a:solidFill>
                <a:effectLst/>
                <a:uLnTx/>
                <a:uFillTx/>
                <a:latin typeface="Arial" charset="0"/>
                <a:ea typeface="Arial" charset="0"/>
                <a:cs typeface="Arial" charset="0"/>
              </a:rPr>
              <a:t>EMR</a:t>
            </a:r>
          </a:p>
        </p:txBody>
      </p:sp>
      <p:grpSp>
        <p:nvGrpSpPr>
          <p:cNvPr id="2" name="Group 1">
            <a:extLst>
              <a:ext uri="{FF2B5EF4-FFF2-40B4-BE49-F238E27FC236}">
                <a16:creationId xmlns:a16="http://schemas.microsoft.com/office/drawing/2014/main" id="{7140FFB5-BD32-5647-9664-153E027548DC}"/>
              </a:ext>
            </a:extLst>
          </p:cNvPr>
          <p:cNvGrpSpPr/>
          <p:nvPr/>
        </p:nvGrpSpPr>
        <p:grpSpPr>
          <a:xfrm>
            <a:off x="2403759" y="352458"/>
            <a:ext cx="5489665" cy="4206095"/>
            <a:chOff x="2497888" y="513823"/>
            <a:chExt cx="5514211" cy="4495740"/>
          </a:xfrm>
        </p:grpSpPr>
        <p:sp>
          <p:nvSpPr>
            <p:cNvPr id="29" name="Rounded Rectangle 28"/>
            <p:cNvSpPr/>
            <p:nvPr/>
          </p:nvSpPr>
          <p:spPr>
            <a:xfrm>
              <a:off x="2497888" y="945715"/>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grpSp>
          <p:nvGrpSpPr>
            <p:cNvPr id="8" name="Group 7"/>
            <p:cNvGrpSpPr/>
            <p:nvPr/>
          </p:nvGrpSpPr>
          <p:grpSpPr>
            <a:xfrm>
              <a:off x="3966234" y="528633"/>
              <a:ext cx="630929" cy="336653"/>
              <a:chOff x="4083539" y="1270716"/>
              <a:chExt cx="630929" cy="336653"/>
            </a:xfrm>
          </p:grpSpPr>
          <p:sp>
            <p:nvSpPr>
              <p:cNvPr id="16" name="Rounded Rectangle 15"/>
              <p:cNvSpPr/>
              <p:nvPr/>
            </p:nvSpPr>
            <p:spPr>
              <a:xfrm>
                <a:off x="4083539"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8" name="Picture 17" descr="hiv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36" y="1297212"/>
                <a:ext cx="509016" cy="284112"/>
              </a:xfrm>
              <a:prstGeom prst="rect">
                <a:avLst/>
              </a:prstGeom>
            </p:spPr>
          </p:pic>
        </p:grpSp>
        <p:sp>
          <p:nvSpPr>
            <p:cNvPr id="26" name="Rounded Rectangle 25"/>
            <p:cNvSpPr/>
            <p:nvPr/>
          </p:nvSpPr>
          <p:spPr>
            <a:xfrm>
              <a:off x="2510588" y="3143953"/>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1" name="Picture 30"/>
            <p:cNvPicPr>
              <a:picLocks noChangeAspect="1"/>
            </p:cNvPicPr>
            <p:nvPr/>
          </p:nvPicPr>
          <p:blipFill>
            <a:blip r:embed="rId3"/>
            <a:stretch>
              <a:fillRect/>
            </a:stretch>
          </p:blipFill>
          <p:spPr>
            <a:xfrm>
              <a:off x="3881781" y="998123"/>
              <a:ext cx="1333500" cy="345376"/>
            </a:xfrm>
            <a:prstGeom prst="rect">
              <a:avLst/>
            </a:prstGeom>
          </p:spPr>
        </p:pic>
        <p:pic>
          <p:nvPicPr>
            <p:cNvPr id="24" name="Picture 23"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342" y="3142012"/>
              <a:ext cx="731520" cy="731520"/>
            </a:xfrm>
            <a:prstGeom prst="rect">
              <a:avLst/>
            </a:prstGeom>
          </p:spPr>
        </p:pic>
        <p:pic>
          <p:nvPicPr>
            <p:cNvPr id="27" name="Picture 26"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750" y="3142012"/>
              <a:ext cx="731520" cy="731520"/>
            </a:xfrm>
            <a:prstGeom prst="rect">
              <a:avLst/>
            </a:prstGeom>
          </p:spPr>
        </p:pic>
        <p:pic>
          <p:nvPicPr>
            <p:cNvPr id="33" name="Picture 32"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158" y="3142012"/>
              <a:ext cx="731520" cy="731520"/>
            </a:xfrm>
            <a:prstGeom prst="rect">
              <a:avLst/>
            </a:prstGeom>
          </p:spPr>
        </p:pic>
        <p:pic>
          <p:nvPicPr>
            <p:cNvPr id="34" name="Picture 33"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565" y="3142012"/>
              <a:ext cx="731520" cy="731520"/>
            </a:xfrm>
            <a:prstGeom prst="rect">
              <a:avLst/>
            </a:prstGeom>
          </p:spPr>
        </p:pic>
        <p:sp>
          <p:nvSpPr>
            <p:cNvPr id="38" name="Rounded Rectangle 37"/>
            <p:cNvSpPr/>
            <p:nvPr/>
          </p:nvSpPr>
          <p:spPr>
            <a:xfrm>
              <a:off x="2510588" y="1509278"/>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9" name="Picture 38"/>
            <p:cNvPicPr>
              <a:picLocks noChangeAspect="1"/>
            </p:cNvPicPr>
            <p:nvPr/>
          </p:nvPicPr>
          <p:blipFill>
            <a:blip r:embed="rId5"/>
            <a:stretch>
              <a:fillRect/>
            </a:stretch>
          </p:blipFill>
          <p:spPr>
            <a:xfrm>
              <a:off x="2540134" y="1541742"/>
              <a:ext cx="1319164" cy="393195"/>
            </a:xfrm>
            <a:prstGeom prst="rect">
              <a:avLst/>
            </a:prstGeom>
          </p:spPr>
        </p:pic>
        <p:sp>
          <p:nvSpPr>
            <p:cNvPr id="21" name="Rounded Rectangle 20"/>
            <p:cNvSpPr/>
            <p:nvPr/>
          </p:nvSpPr>
          <p:spPr>
            <a:xfrm>
              <a:off x="2510588" y="2052083"/>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YARN</a:t>
              </a:r>
            </a:p>
          </p:txBody>
        </p:sp>
        <p:pic>
          <p:nvPicPr>
            <p:cNvPr id="22" name="Picture 21" descr="spark-project-header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5256" y="1600822"/>
              <a:ext cx="667097" cy="300194"/>
            </a:xfrm>
            <a:prstGeom prst="rect">
              <a:avLst/>
            </a:prstGeom>
          </p:spPr>
        </p:pic>
        <p:pic>
          <p:nvPicPr>
            <p:cNvPr id="23" name="Picture 22"/>
            <p:cNvPicPr>
              <a:picLocks noChangeAspect="1"/>
            </p:cNvPicPr>
            <p:nvPr/>
          </p:nvPicPr>
          <p:blipFill>
            <a:blip r:embed="rId7"/>
            <a:stretch>
              <a:fillRect/>
            </a:stretch>
          </p:blipFill>
          <p:spPr>
            <a:xfrm>
              <a:off x="4141243" y="1541742"/>
              <a:ext cx="1132067" cy="435138"/>
            </a:xfrm>
            <a:prstGeom prst="rect">
              <a:avLst/>
            </a:prstGeom>
          </p:spPr>
        </p:pic>
        <p:grpSp>
          <p:nvGrpSpPr>
            <p:cNvPr id="6" name="Group 5"/>
            <p:cNvGrpSpPr/>
            <p:nvPr/>
          </p:nvGrpSpPr>
          <p:grpSpPr>
            <a:xfrm>
              <a:off x="2503177" y="528633"/>
              <a:ext cx="651047" cy="336653"/>
              <a:chOff x="2676730" y="1274153"/>
              <a:chExt cx="651047" cy="336653"/>
            </a:xfrm>
          </p:grpSpPr>
          <p:sp>
            <p:nvSpPr>
              <p:cNvPr id="35" name="Rounded Rectangle 34"/>
              <p:cNvSpPr/>
              <p:nvPr/>
            </p:nvSpPr>
            <p:spPr>
              <a:xfrm>
                <a:off x="2676730" y="1274153"/>
                <a:ext cx="651047" cy="336653"/>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0" name="Picture 39" descr="prest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6052" y="1300654"/>
                <a:ext cx="597284" cy="271014"/>
              </a:xfrm>
              <a:prstGeom prst="rect">
                <a:avLst/>
              </a:prstGeom>
            </p:spPr>
          </p:pic>
        </p:grpSp>
        <p:grpSp>
          <p:nvGrpSpPr>
            <p:cNvPr id="11" name="Group 10"/>
            <p:cNvGrpSpPr/>
            <p:nvPr/>
          </p:nvGrpSpPr>
          <p:grpSpPr>
            <a:xfrm>
              <a:off x="6150067" y="528633"/>
              <a:ext cx="636245" cy="342086"/>
              <a:chOff x="6148859" y="1255961"/>
              <a:chExt cx="636245" cy="342086"/>
            </a:xfrm>
          </p:grpSpPr>
          <p:sp>
            <p:nvSpPr>
              <p:cNvPr id="47" name="Rounded Rectangle 46"/>
              <p:cNvSpPr/>
              <p:nvPr/>
            </p:nvSpPr>
            <p:spPr>
              <a:xfrm>
                <a:off x="6148859" y="1261394"/>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8" name="Picture 47" descr="spark-streami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374" y="1255961"/>
                <a:ext cx="634730" cy="342085"/>
              </a:xfrm>
              <a:prstGeom prst="rect">
                <a:avLst/>
              </a:prstGeom>
            </p:spPr>
          </p:pic>
        </p:grpSp>
        <p:grpSp>
          <p:nvGrpSpPr>
            <p:cNvPr id="7" name="Group 6"/>
            <p:cNvGrpSpPr/>
            <p:nvPr/>
          </p:nvGrpSpPr>
          <p:grpSpPr>
            <a:xfrm>
              <a:off x="3236421" y="528633"/>
              <a:ext cx="630929" cy="336653"/>
              <a:chOff x="3392698" y="1282646"/>
              <a:chExt cx="630929" cy="336653"/>
            </a:xfrm>
          </p:grpSpPr>
          <p:sp>
            <p:nvSpPr>
              <p:cNvPr id="28" name="Rounded Rectangle 27"/>
              <p:cNvSpPr/>
              <p:nvPr/>
            </p:nvSpPr>
            <p:spPr>
              <a:xfrm>
                <a:off x="3392698" y="128264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50" name="Picture 49"/>
              <p:cNvPicPr>
                <a:picLocks noChangeAspect="1"/>
              </p:cNvPicPr>
              <p:nvPr/>
            </p:nvPicPr>
            <p:blipFill>
              <a:blip r:embed="rId10"/>
              <a:stretch>
                <a:fillRect/>
              </a:stretch>
            </p:blipFill>
            <p:spPr>
              <a:xfrm>
                <a:off x="3433209" y="1294498"/>
                <a:ext cx="579839" cy="288389"/>
              </a:xfrm>
              <a:prstGeom prst="rect">
                <a:avLst/>
              </a:prstGeom>
            </p:spPr>
          </p:pic>
        </p:grpSp>
        <p:grpSp>
          <p:nvGrpSpPr>
            <p:cNvPr id="9" name="Group 8"/>
            <p:cNvGrpSpPr/>
            <p:nvPr/>
          </p:nvGrpSpPr>
          <p:grpSpPr>
            <a:xfrm>
              <a:off x="4701353" y="528633"/>
              <a:ext cx="630929" cy="336653"/>
              <a:chOff x="4787896" y="1270716"/>
              <a:chExt cx="630929" cy="336653"/>
            </a:xfrm>
          </p:grpSpPr>
          <p:sp>
            <p:nvSpPr>
              <p:cNvPr id="17" name="Rounded Rectangle 16"/>
              <p:cNvSpPr/>
              <p:nvPr/>
            </p:nvSpPr>
            <p:spPr>
              <a:xfrm>
                <a:off x="4787896"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5" name="TextBox 24"/>
              <p:cNvSpPr txBox="1"/>
              <p:nvPr/>
            </p:nvSpPr>
            <p:spPr>
              <a:xfrm>
                <a:off x="5012253" y="1337156"/>
                <a:ext cx="339306" cy="200055"/>
              </a:xfrm>
              <a:prstGeom prst="rect">
                <a:avLst/>
              </a:prstGeom>
              <a:noFill/>
            </p:spPr>
            <p:txBody>
              <a:bodyPr wrap="none" rtlCol="0">
                <a:spAutoFit/>
              </a:bodyPr>
              <a:lstStyle/>
              <a:p>
                <a:pPr algn="ctr"/>
                <a:r>
                  <a:rPr lang="en-US" sz="700" dirty="0">
                    <a:solidFill>
                      <a:schemeClr val="bg1">
                        <a:lumMod val="50000"/>
                      </a:schemeClr>
                    </a:solidFill>
                  </a:rPr>
                  <a:t>PIG</a:t>
                </a:r>
                <a:endParaRPr lang="en-US" sz="900" dirty="0">
                  <a:solidFill>
                    <a:schemeClr val="bg1">
                      <a:lumMod val="50000"/>
                    </a:schemeClr>
                  </a:solidFill>
                </a:endParaRPr>
              </a:p>
            </p:txBody>
          </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1066" y="1293572"/>
                <a:ext cx="191355" cy="287752"/>
              </a:xfrm>
              <a:prstGeom prst="rect">
                <a:avLst/>
              </a:prstGeom>
            </p:spPr>
          </p:pic>
        </p:grpSp>
        <p:grpSp>
          <p:nvGrpSpPr>
            <p:cNvPr id="10" name="Group 9"/>
            <p:cNvGrpSpPr/>
            <p:nvPr/>
          </p:nvGrpSpPr>
          <p:grpSpPr>
            <a:xfrm>
              <a:off x="5427877" y="528633"/>
              <a:ext cx="692070" cy="374654"/>
              <a:chOff x="5469238" y="1263496"/>
              <a:chExt cx="692070" cy="374654"/>
            </a:xfrm>
          </p:grpSpPr>
          <p:sp>
            <p:nvSpPr>
              <p:cNvPr id="41" name="Rounded Rectangle 40"/>
              <p:cNvSpPr/>
              <p:nvPr/>
            </p:nvSpPr>
            <p:spPr>
              <a:xfrm>
                <a:off x="5469238" y="126349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2" name="Picture 41" descr="spark-project-header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4333" y="1276742"/>
                <a:ext cx="540447" cy="243201"/>
              </a:xfrm>
              <a:prstGeom prst="rect">
                <a:avLst/>
              </a:prstGeom>
            </p:spPr>
          </p:pic>
          <p:sp>
            <p:nvSpPr>
              <p:cNvPr id="51" name="TextBox 50"/>
              <p:cNvSpPr txBox="1"/>
              <p:nvPr/>
            </p:nvSpPr>
            <p:spPr>
              <a:xfrm>
                <a:off x="5797105" y="1438095"/>
                <a:ext cx="364203" cy="200055"/>
              </a:xfrm>
              <a:prstGeom prst="rect">
                <a:avLst/>
              </a:prstGeom>
              <a:noFill/>
            </p:spPr>
            <p:txBody>
              <a:bodyPr wrap="none" rtlCol="0">
                <a:spAutoFit/>
              </a:bodyPr>
              <a:lstStyle/>
              <a:p>
                <a:pPr algn="ctr"/>
                <a:r>
                  <a:rPr lang="en-US" sz="700" dirty="0">
                    <a:solidFill>
                      <a:schemeClr val="bg1">
                        <a:lumMod val="50000"/>
                      </a:schemeClr>
                    </a:solidFill>
                  </a:rPr>
                  <a:t>SQL</a:t>
                </a:r>
                <a:endParaRPr lang="en-US" sz="900" dirty="0">
                  <a:solidFill>
                    <a:schemeClr val="bg1">
                      <a:lumMod val="50000"/>
                    </a:schemeClr>
                  </a:solidFill>
                </a:endParaRPr>
              </a:p>
            </p:txBody>
          </p:sp>
        </p:grpSp>
        <p:sp>
          <p:nvSpPr>
            <p:cNvPr id="43" name="Rounded Rectangle 42"/>
            <p:cNvSpPr/>
            <p:nvPr/>
          </p:nvSpPr>
          <p:spPr>
            <a:xfrm>
              <a:off x="6915635" y="513823"/>
              <a:ext cx="762000" cy="339495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44" name="Picture 43" descr="Elastic-MapReduce-EM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92476" y="1813499"/>
              <a:ext cx="419100" cy="419100"/>
            </a:xfrm>
            <a:prstGeom prst="rect">
              <a:avLst/>
            </a:prstGeom>
          </p:spPr>
        </p:pic>
        <p:sp>
          <p:nvSpPr>
            <p:cNvPr id="45" name="TextBox 44"/>
            <p:cNvSpPr txBox="1"/>
            <p:nvPr/>
          </p:nvSpPr>
          <p:spPr>
            <a:xfrm>
              <a:off x="6551599" y="2253965"/>
              <a:ext cx="1460500" cy="276999"/>
            </a:xfrm>
            <a:prstGeom prst="rect">
              <a:avLst/>
            </a:prstGeom>
            <a:noFill/>
          </p:spPr>
          <p:txBody>
            <a:bodyPr wrap="square" lIns="0" tIns="0" rIns="0" bIns="0" rtlCol="0">
              <a:spAutoFit/>
            </a:bodyPr>
            <a:lstStyle/>
            <a:p>
              <a:pPr algn="ctr"/>
              <a:r>
                <a:rPr lang="en-US" sz="900" dirty="0">
                  <a:solidFill>
                    <a:srgbClr val="2B2A2A"/>
                  </a:solidFill>
                  <a:latin typeface="Arial"/>
                  <a:cs typeface="Arial"/>
                </a:rPr>
                <a:t>Amazon</a:t>
              </a:r>
            </a:p>
            <a:p>
              <a:pPr algn="ctr"/>
              <a:r>
                <a:rPr lang="en-US" sz="900" dirty="0">
                  <a:solidFill>
                    <a:srgbClr val="2B2A2A"/>
                  </a:solidFill>
                  <a:latin typeface="Arial"/>
                  <a:cs typeface="Arial"/>
                </a:rPr>
                <a:t>EMR</a:t>
              </a:r>
            </a:p>
          </p:txBody>
        </p:sp>
        <p:sp>
          <p:nvSpPr>
            <p:cNvPr id="46" name="Rounded Rectangle 45"/>
            <p:cNvSpPr/>
            <p:nvPr/>
          </p:nvSpPr>
          <p:spPr>
            <a:xfrm>
              <a:off x="2532499" y="2589803"/>
              <a:ext cx="2282659"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49" name="Picture 48" descr="hdf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07136" y="2646953"/>
              <a:ext cx="834917" cy="364066"/>
            </a:xfrm>
            <a:prstGeom prst="rect">
              <a:avLst/>
            </a:prstGeom>
          </p:spPr>
        </p:pic>
        <p:sp>
          <p:nvSpPr>
            <p:cNvPr id="52" name="Rounded Rectangle 51"/>
            <p:cNvSpPr/>
            <p:nvPr/>
          </p:nvSpPr>
          <p:spPr>
            <a:xfrm>
              <a:off x="4878658" y="2589803"/>
              <a:ext cx="186690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3" name="TextBox 52"/>
            <p:cNvSpPr txBox="1"/>
            <p:nvPr/>
          </p:nvSpPr>
          <p:spPr>
            <a:xfrm>
              <a:off x="5056458" y="2740791"/>
              <a:ext cx="1460500" cy="215444"/>
            </a:xfrm>
            <a:prstGeom prst="rect">
              <a:avLst/>
            </a:prstGeom>
            <a:noFill/>
          </p:spPr>
          <p:txBody>
            <a:bodyPr wrap="square" lIns="0" tIns="0" rIns="0" bIns="0" rtlCol="0">
              <a:spAutoFit/>
            </a:bodyPr>
            <a:lstStyle/>
            <a:p>
              <a:pPr algn="ctr"/>
              <a:r>
                <a:rPr lang="en-US" sz="1400" dirty="0">
                  <a:solidFill>
                    <a:srgbClr val="474746"/>
                  </a:solidFill>
                  <a:latin typeface="Arial"/>
                  <a:cs typeface="Arial"/>
                </a:rPr>
                <a:t>EMRFS</a:t>
              </a:r>
            </a:p>
          </p:txBody>
        </p:sp>
        <p:sp>
          <p:nvSpPr>
            <p:cNvPr id="54" name="Up-Down Arrow 53"/>
            <p:cNvSpPr/>
            <p:nvPr/>
          </p:nvSpPr>
          <p:spPr>
            <a:xfrm>
              <a:off x="6279407" y="2816494"/>
              <a:ext cx="279400" cy="1399371"/>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ounded Rectangle 54"/>
            <p:cNvSpPr/>
            <p:nvPr/>
          </p:nvSpPr>
          <p:spPr>
            <a:xfrm>
              <a:off x="2510588" y="4244741"/>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74746"/>
                </a:solidFill>
              </a:endParaRPr>
            </a:p>
          </p:txBody>
        </p:sp>
        <p:pic>
          <p:nvPicPr>
            <p:cNvPr id="56" name="Picture 55" descr="Storage &amp; Content Delivery_Amazon S3.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7407" y="4308241"/>
              <a:ext cx="584284" cy="586211"/>
            </a:xfrm>
            <a:prstGeom prst="rect">
              <a:avLst/>
            </a:prstGeom>
          </p:spPr>
        </p:pic>
        <p:sp>
          <p:nvSpPr>
            <p:cNvPr id="57" name="TextBox 56"/>
            <p:cNvSpPr txBox="1"/>
            <p:nvPr/>
          </p:nvSpPr>
          <p:spPr>
            <a:xfrm>
              <a:off x="4623199" y="4450077"/>
              <a:ext cx="766948" cy="430887"/>
            </a:xfrm>
            <a:prstGeom prst="rect">
              <a:avLst/>
            </a:prstGeom>
            <a:noFill/>
          </p:spPr>
          <p:txBody>
            <a:bodyPr wrap="square" rtlCol="0">
              <a:spAutoFit/>
            </a:bodyPr>
            <a:lstStyle/>
            <a:p>
              <a:pPr algn="ctr"/>
              <a:r>
                <a:rPr lang="en-US" sz="1100" dirty="0">
                  <a:solidFill>
                    <a:srgbClr val="474746"/>
                  </a:solidFill>
                </a:rPr>
                <a:t>Amazon</a:t>
              </a:r>
            </a:p>
            <a:p>
              <a:pPr algn="ctr"/>
              <a:r>
                <a:rPr lang="en-US" sz="1100" dirty="0">
                  <a:solidFill>
                    <a:srgbClr val="474746"/>
                  </a:solidFill>
                </a:rPr>
                <a:t>S3</a:t>
              </a:r>
            </a:p>
          </p:txBody>
        </p:sp>
        <p:pic>
          <p:nvPicPr>
            <p:cNvPr id="59" name="Picture 58">
              <a:extLst>
                <a:ext uri="{FF2B5EF4-FFF2-40B4-BE49-F238E27FC236}">
                  <a16:creationId xmlns:a16="http://schemas.microsoft.com/office/drawing/2014/main" id="{94B6F9D9-D1C2-2D40-AB03-B8C607CAFCDE}"/>
                </a:ext>
              </a:extLst>
            </p:cNvPr>
            <p:cNvPicPr>
              <a:picLocks noChangeAspect="1"/>
            </p:cNvPicPr>
            <p:nvPr/>
          </p:nvPicPr>
          <p:blipFill>
            <a:blip r:embed="rId15"/>
            <a:stretch>
              <a:fillRect/>
            </a:stretch>
          </p:blipFill>
          <p:spPr>
            <a:xfrm>
              <a:off x="5493696" y="1002343"/>
              <a:ext cx="1178121" cy="392141"/>
            </a:xfrm>
            <a:prstGeom prst="rect">
              <a:avLst/>
            </a:prstGeom>
          </p:spPr>
        </p:pic>
      </p:grpSp>
      <p:pic>
        <p:nvPicPr>
          <p:cNvPr id="3" name="Picture 2">
            <a:extLst>
              <a:ext uri="{FF2B5EF4-FFF2-40B4-BE49-F238E27FC236}">
                <a16:creationId xmlns:a16="http://schemas.microsoft.com/office/drawing/2014/main" id="{4BDEC466-84A2-4F47-9D01-96A9555C1622}"/>
              </a:ext>
            </a:extLst>
          </p:cNvPr>
          <p:cNvPicPr>
            <a:picLocks noChangeAspect="1"/>
          </p:cNvPicPr>
          <p:nvPr/>
        </p:nvPicPr>
        <p:blipFill>
          <a:blip r:embed="rId16"/>
          <a:stretch>
            <a:fillRect/>
          </a:stretch>
        </p:blipFill>
        <p:spPr>
          <a:xfrm>
            <a:off x="2829451" y="697706"/>
            <a:ext cx="568266" cy="473366"/>
          </a:xfrm>
          <a:prstGeom prst="rect">
            <a:avLst/>
          </a:prstGeom>
        </p:spPr>
      </p:pic>
    </p:spTree>
    <p:extLst>
      <p:ext uri="{BB962C8B-B14F-4D97-AF65-F5344CB8AC3E}">
        <p14:creationId xmlns:p14="http://schemas.microsoft.com/office/powerpoint/2010/main" val="37638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Decouple Storage and Compute</a:t>
            </a:r>
          </a:p>
        </p:txBody>
      </p:sp>
      <p:grpSp>
        <p:nvGrpSpPr>
          <p:cNvPr id="9" name="Group 8"/>
          <p:cNvGrpSpPr/>
          <p:nvPr/>
        </p:nvGrpSpPr>
        <p:grpSpPr>
          <a:xfrm>
            <a:off x="2706596" y="1102581"/>
            <a:ext cx="4273444" cy="1953759"/>
            <a:chOff x="4573898" y="1189209"/>
            <a:chExt cx="4273444" cy="1953759"/>
          </a:xfrm>
        </p:grpSpPr>
        <p:grpSp>
          <p:nvGrpSpPr>
            <p:cNvPr id="47" name="Group 46"/>
            <p:cNvGrpSpPr/>
            <p:nvPr/>
          </p:nvGrpSpPr>
          <p:grpSpPr>
            <a:xfrm>
              <a:off x="5990470" y="1189209"/>
              <a:ext cx="2856872" cy="1048810"/>
              <a:chOff x="2900988" y="3748378"/>
              <a:chExt cx="2856872" cy="1048810"/>
            </a:xfrm>
          </p:grpSpPr>
          <p:pic>
            <p:nvPicPr>
              <p:cNvPr id="48" name="Picture 47"/>
              <p:cNvPicPr>
                <a:picLocks noChangeAspect="1"/>
              </p:cNvPicPr>
              <p:nvPr/>
            </p:nvPicPr>
            <p:blipFill>
              <a:blip r:embed="rId3"/>
              <a:stretch>
                <a:fillRect/>
              </a:stretch>
            </p:blipFill>
            <p:spPr>
              <a:xfrm>
                <a:off x="3208253" y="3748378"/>
                <a:ext cx="494340" cy="593208"/>
              </a:xfrm>
              <a:prstGeom prst="rect">
                <a:avLst/>
              </a:prstGeom>
            </p:spPr>
          </p:pic>
          <p:sp>
            <p:nvSpPr>
              <p:cNvPr id="49" name="TextBox 48"/>
              <p:cNvSpPr txBox="1"/>
              <p:nvPr/>
            </p:nvSpPr>
            <p:spPr>
              <a:xfrm>
                <a:off x="2900988" y="4335523"/>
                <a:ext cx="2856872" cy="461665"/>
              </a:xfrm>
              <a:prstGeom prst="rect">
                <a:avLst/>
              </a:prstGeom>
              <a:noFill/>
            </p:spPr>
            <p:txBody>
              <a:bodyPr wrap="none" rtlCol="0">
                <a:spAutoFit/>
              </a:bodyPr>
              <a:lstStyle/>
              <a:p>
                <a:r>
                  <a:rPr lang="en-US" sz="1200" dirty="0">
                    <a:solidFill>
                      <a:schemeClr val="bg1"/>
                    </a:solidFill>
                  </a:rPr>
                  <a:t>Persistent Cluster – Interactive Queries</a:t>
                </a:r>
              </a:p>
              <a:p>
                <a:r>
                  <a:rPr lang="en-US" sz="1200" dirty="0">
                    <a:solidFill>
                      <a:schemeClr val="bg1"/>
                    </a:solidFill>
                  </a:rPr>
                  <a:t>(Spark-SQL | Presto)</a:t>
                </a:r>
              </a:p>
            </p:txBody>
          </p:sp>
        </p:grpSp>
        <p:cxnSp>
          <p:nvCxnSpPr>
            <p:cNvPr id="54" name="Straight Arrow Connector 53"/>
            <p:cNvCxnSpPr>
              <a:cxnSpLocks/>
              <a:endCxn id="49" idx="1"/>
            </p:cNvCxnSpPr>
            <p:nvPr/>
          </p:nvCxnSpPr>
          <p:spPr>
            <a:xfrm flipV="1">
              <a:off x="4573898" y="2007187"/>
              <a:ext cx="1416572" cy="1135781"/>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2706596" y="2210280"/>
            <a:ext cx="4240786" cy="1048810"/>
            <a:chOff x="4573898" y="2296908"/>
            <a:chExt cx="4240786" cy="1048810"/>
          </a:xfrm>
        </p:grpSpPr>
        <p:grpSp>
          <p:nvGrpSpPr>
            <p:cNvPr id="29" name="Group 28"/>
            <p:cNvGrpSpPr/>
            <p:nvPr/>
          </p:nvGrpSpPr>
          <p:grpSpPr>
            <a:xfrm>
              <a:off x="6003145" y="2296908"/>
              <a:ext cx="2811539" cy="1048810"/>
              <a:chOff x="2900988" y="3748378"/>
              <a:chExt cx="2811539" cy="1048810"/>
            </a:xfrm>
          </p:grpSpPr>
          <p:pic>
            <p:nvPicPr>
              <p:cNvPr id="30" name="Picture 29"/>
              <p:cNvPicPr>
                <a:picLocks noChangeAspect="1"/>
              </p:cNvPicPr>
              <p:nvPr/>
            </p:nvPicPr>
            <p:blipFill>
              <a:blip r:embed="rId3"/>
              <a:stretch>
                <a:fillRect/>
              </a:stretch>
            </p:blipFill>
            <p:spPr>
              <a:xfrm>
                <a:off x="3208253" y="3748378"/>
                <a:ext cx="494340" cy="593208"/>
              </a:xfrm>
              <a:prstGeom prst="rect">
                <a:avLst/>
              </a:prstGeom>
            </p:spPr>
          </p:pic>
          <p:sp>
            <p:nvSpPr>
              <p:cNvPr id="31" name="TextBox 30"/>
              <p:cNvSpPr txBox="1"/>
              <p:nvPr/>
            </p:nvSpPr>
            <p:spPr>
              <a:xfrm>
                <a:off x="2900988" y="4335523"/>
                <a:ext cx="2811539" cy="461665"/>
              </a:xfrm>
              <a:prstGeom prst="rect">
                <a:avLst/>
              </a:prstGeom>
              <a:noFill/>
            </p:spPr>
            <p:txBody>
              <a:bodyPr wrap="none" rtlCol="0">
                <a:spAutoFit/>
              </a:bodyPr>
              <a:lstStyle/>
              <a:p>
                <a:r>
                  <a:rPr lang="en-US" sz="1200" dirty="0">
                    <a:solidFill>
                      <a:schemeClr val="bg1"/>
                    </a:solidFill>
                  </a:rPr>
                  <a:t>Transient Cluster - Batch Jobs</a:t>
                </a:r>
              </a:p>
              <a:p>
                <a:r>
                  <a:rPr lang="en-US" sz="1200" dirty="0">
                    <a:solidFill>
                      <a:schemeClr val="bg1"/>
                    </a:solidFill>
                  </a:rPr>
                  <a:t>(X hours nightly) – Add/Remove Nodes</a:t>
                </a:r>
              </a:p>
            </p:txBody>
          </p:sp>
        </p:grpSp>
        <p:cxnSp>
          <p:nvCxnSpPr>
            <p:cNvPr id="58" name="Straight Arrow Connector 57"/>
            <p:cNvCxnSpPr>
              <a:cxnSpLocks/>
              <a:stCxn id="31" idx="1"/>
            </p:cNvCxnSpPr>
            <p:nvPr/>
          </p:nvCxnSpPr>
          <p:spPr>
            <a:xfrm flipH="1">
              <a:off x="4573898" y="3114886"/>
              <a:ext cx="1429247" cy="28082"/>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7462" y="2163299"/>
            <a:ext cx="1373400" cy="672243"/>
          </a:xfrm>
          <a:prstGeom prst="rect">
            <a:avLst/>
          </a:prstGeom>
        </p:spPr>
      </p:pic>
      <p:sp>
        <p:nvSpPr>
          <p:cNvPr id="71" name="TextBox 70"/>
          <p:cNvSpPr txBox="1"/>
          <p:nvPr/>
        </p:nvSpPr>
        <p:spPr>
          <a:xfrm>
            <a:off x="7091503" y="2853351"/>
            <a:ext cx="1290738" cy="246221"/>
          </a:xfrm>
          <a:prstGeom prst="rect">
            <a:avLst/>
          </a:prstGeom>
          <a:noFill/>
        </p:spPr>
        <p:txBody>
          <a:bodyPr wrap="none" rtlCol="0">
            <a:spAutoFit/>
          </a:bodyPr>
          <a:lstStyle/>
          <a:p>
            <a:r>
              <a:rPr lang="en-US" sz="1000" dirty="0">
                <a:solidFill>
                  <a:schemeClr val="bg1"/>
                </a:solidFill>
              </a:rPr>
              <a:t>External </a:t>
            </a:r>
            <a:r>
              <a:rPr lang="en-US" sz="1000" dirty="0" err="1">
                <a:solidFill>
                  <a:schemeClr val="bg1"/>
                </a:solidFill>
              </a:rPr>
              <a:t>Metastore</a:t>
            </a:r>
            <a:r>
              <a:rPr lang="en-US" sz="1000" dirty="0">
                <a:solidFill>
                  <a:schemeClr val="bg1"/>
                </a:solidFill>
              </a:rPr>
              <a:t> </a:t>
            </a:r>
          </a:p>
        </p:txBody>
      </p:sp>
      <p:grpSp>
        <p:nvGrpSpPr>
          <p:cNvPr id="11" name="Group 10"/>
          <p:cNvGrpSpPr/>
          <p:nvPr/>
        </p:nvGrpSpPr>
        <p:grpSpPr>
          <a:xfrm>
            <a:off x="2706596" y="3056340"/>
            <a:ext cx="3996400" cy="1682701"/>
            <a:chOff x="4559495" y="3130508"/>
            <a:chExt cx="3996400" cy="1682701"/>
          </a:xfrm>
        </p:grpSpPr>
        <p:grpSp>
          <p:nvGrpSpPr>
            <p:cNvPr id="50" name="Group 49"/>
            <p:cNvGrpSpPr/>
            <p:nvPr/>
          </p:nvGrpSpPr>
          <p:grpSpPr>
            <a:xfrm>
              <a:off x="6003145" y="3579733"/>
              <a:ext cx="2552750" cy="1233476"/>
              <a:chOff x="2900988" y="3748378"/>
              <a:chExt cx="2552750" cy="1233476"/>
            </a:xfrm>
          </p:grpSpPr>
          <p:pic>
            <p:nvPicPr>
              <p:cNvPr id="51" name="Picture 50"/>
              <p:cNvPicPr>
                <a:picLocks noChangeAspect="1"/>
              </p:cNvPicPr>
              <p:nvPr/>
            </p:nvPicPr>
            <p:blipFill>
              <a:blip r:embed="rId3"/>
              <a:stretch>
                <a:fillRect/>
              </a:stretch>
            </p:blipFill>
            <p:spPr>
              <a:xfrm>
                <a:off x="3208253" y="3748378"/>
                <a:ext cx="494340" cy="593208"/>
              </a:xfrm>
              <a:prstGeom prst="rect">
                <a:avLst/>
              </a:prstGeom>
            </p:spPr>
          </p:pic>
          <p:sp>
            <p:nvSpPr>
              <p:cNvPr id="52" name="TextBox 51"/>
              <p:cNvSpPr txBox="1"/>
              <p:nvPr/>
            </p:nvSpPr>
            <p:spPr>
              <a:xfrm>
                <a:off x="2900988" y="4335523"/>
                <a:ext cx="2552750" cy="646331"/>
              </a:xfrm>
              <a:prstGeom prst="rect">
                <a:avLst/>
              </a:prstGeom>
              <a:noFill/>
            </p:spPr>
            <p:txBody>
              <a:bodyPr wrap="none" rtlCol="0">
                <a:spAutoFit/>
              </a:bodyPr>
              <a:lstStyle/>
              <a:p>
                <a:r>
                  <a:rPr lang="en-US" sz="1200" dirty="0">
                    <a:solidFill>
                      <a:schemeClr val="bg1"/>
                    </a:solidFill>
                  </a:rPr>
                  <a:t>Workload specific clusters</a:t>
                </a:r>
              </a:p>
              <a:p>
                <a:r>
                  <a:rPr lang="en-US" sz="1200" dirty="0">
                    <a:solidFill>
                      <a:schemeClr val="bg1"/>
                    </a:solidFill>
                  </a:rPr>
                  <a:t>(Different sizes, Different Versions)</a:t>
                </a:r>
              </a:p>
              <a:p>
                <a:r>
                  <a:rPr lang="en-US" sz="1200" dirty="0">
                    <a:solidFill>
                      <a:schemeClr val="bg1"/>
                    </a:solidFill>
                  </a:rPr>
                  <a:t> </a:t>
                </a:r>
              </a:p>
            </p:txBody>
          </p:sp>
        </p:grpSp>
        <p:cxnSp>
          <p:nvCxnSpPr>
            <p:cNvPr id="56" name="Straight Arrow Connector 55"/>
            <p:cNvCxnSpPr>
              <a:cxnSpLocks/>
              <a:stCxn id="52" idx="1"/>
            </p:cNvCxnSpPr>
            <p:nvPr/>
          </p:nvCxnSpPr>
          <p:spPr>
            <a:xfrm flipH="1" flipV="1">
              <a:off x="4559495" y="3130508"/>
              <a:ext cx="1443650" cy="1359536"/>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2" name="Picture 71"/>
            <p:cNvPicPr>
              <a:picLocks noChangeAspect="1"/>
            </p:cNvPicPr>
            <p:nvPr/>
          </p:nvPicPr>
          <p:blipFill>
            <a:blip r:embed="rId3"/>
            <a:stretch>
              <a:fillRect/>
            </a:stretch>
          </p:blipFill>
          <p:spPr>
            <a:xfrm>
              <a:off x="6921076" y="3584213"/>
              <a:ext cx="494340" cy="593208"/>
            </a:xfrm>
            <a:prstGeom prst="rect">
              <a:avLst/>
            </a:prstGeom>
          </p:spPr>
        </p:pic>
      </p:grpSp>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64676" y="2660525"/>
            <a:ext cx="687960" cy="825550"/>
          </a:xfrm>
          <a:prstGeom prst="rect">
            <a:avLst/>
          </a:prstGeom>
        </p:spPr>
      </p:pic>
      <p:sp>
        <p:nvSpPr>
          <p:cNvPr id="43" name="TextBox 42"/>
          <p:cNvSpPr txBox="1"/>
          <p:nvPr/>
        </p:nvSpPr>
        <p:spPr>
          <a:xfrm>
            <a:off x="1757697" y="3486075"/>
            <a:ext cx="843501" cy="246221"/>
          </a:xfrm>
          <a:prstGeom prst="rect">
            <a:avLst/>
          </a:prstGeom>
          <a:noFill/>
        </p:spPr>
        <p:txBody>
          <a:bodyPr wrap="none" rtlCol="0">
            <a:spAutoFit/>
          </a:bodyPr>
          <a:lstStyle/>
          <a:p>
            <a:r>
              <a:rPr lang="en-US" sz="1000" dirty="0">
                <a:solidFill>
                  <a:schemeClr val="bg1"/>
                </a:solidFill>
              </a:rPr>
              <a:t>Amazon S3</a:t>
            </a:r>
          </a:p>
        </p:txBody>
      </p:sp>
    </p:spTree>
    <p:extLst>
      <p:ext uri="{BB962C8B-B14F-4D97-AF65-F5344CB8AC3E}">
        <p14:creationId xmlns:p14="http://schemas.microsoft.com/office/powerpoint/2010/main" val="155026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425837" cy="545741"/>
          </a:xfrm>
        </p:spPr>
        <p:txBody>
          <a:bodyPr/>
          <a:lstStyle/>
          <a:p>
            <a:r>
              <a:rPr lang="en-US" dirty="0">
                <a:solidFill>
                  <a:schemeClr val="accent2"/>
                </a:solidFill>
              </a:rPr>
              <a:t>Why EMR? – </a:t>
            </a:r>
            <a:r>
              <a:rPr lang="en-US" dirty="0"/>
              <a:t>Compute Flexibility</a:t>
            </a:r>
          </a:p>
        </p:txBody>
      </p:sp>
      <p:sp>
        <p:nvSpPr>
          <p:cNvPr id="3" name="Content Placeholder 2"/>
          <p:cNvSpPr>
            <a:spLocks noGrp="1"/>
          </p:cNvSpPr>
          <p:nvPr>
            <p:ph sz="half" idx="1"/>
          </p:nvPr>
        </p:nvSpPr>
        <p:spPr>
          <a:xfrm>
            <a:off x="2020817" y="1499002"/>
            <a:ext cx="2442633" cy="484105"/>
          </a:xfrm>
        </p:spPr>
        <p:txBody>
          <a:bodyPr/>
          <a:lstStyle/>
          <a:p>
            <a:pPr algn="ctr"/>
            <a:r>
              <a:rPr lang="en-US" dirty="0">
                <a:solidFill>
                  <a:schemeClr val="accent2"/>
                </a:solidFill>
              </a:rPr>
              <a:t>Compute</a:t>
            </a:r>
          </a:p>
        </p:txBody>
      </p:sp>
      <p:sp>
        <p:nvSpPr>
          <p:cNvPr id="4" name="Content Placeholder 3"/>
          <p:cNvSpPr>
            <a:spLocks noGrp="1"/>
          </p:cNvSpPr>
          <p:nvPr>
            <p:ph sz="half" idx="10"/>
          </p:nvPr>
        </p:nvSpPr>
        <p:spPr>
          <a:xfrm>
            <a:off x="4364408" y="1514006"/>
            <a:ext cx="2442633" cy="484105"/>
          </a:xfrm>
        </p:spPr>
        <p:txBody>
          <a:bodyPr/>
          <a:lstStyle/>
          <a:p>
            <a:pPr algn="ctr"/>
            <a:r>
              <a:rPr lang="en-US" dirty="0">
                <a:solidFill>
                  <a:schemeClr val="accent2"/>
                </a:solidFill>
              </a:rPr>
              <a:t>Memory</a:t>
            </a:r>
          </a:p>
        </p:txBody>
      </p:sp>
      <p:sp>
        <p:nvSpPr>
          <p:cNvPr id="5" name="Content Placeholder 4"/>
          <p:cNvSpPr>
            <a:spLocks noGrp="1"/>
          </p:cNvSpPr>
          <p:nvPr>
            <p:ph sz="half" idx="11"/>
          </p:nvPr>
        </p:nvSpPr>
        <p:spPr>
          <a:xfrm>
            <a:off x="6551204" y="1514005"/>
            <a:ext cx="2442633" cy="484105"/>
          </a:xfrm>
        </p:spPr>
        <p:txBody>
          <a:bodyPr/>
          <a:lstStyle/>
          <a:p>
            <a:pPr algn="ctr"/>
            <a:r>
              <a:rPr lang="en-US" dirty="0">
                <a:solidFill>
                  <a:schemeClr val="accent2"/>
                </a:solidFill>
              </a:rPr>
              <a:t>Storage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8785" y="2250432"/>
            <a:ext cx="1213293" cy="764375"/>
          </a:xfrm>
          <a:prstGeom prst="rect">
            <a:avLst/>
          </a:prstGeom>
        </p:spPr>
      </p:pic>
      <p:sp>
        <p:nvSpPr>
          <p:cNvPr id="16" name="Content Placeholder 4"/>
          <p:cNvSpPr txBox="1">
            <a:spLocks/>
          </p:cNvSpPr>
          <p:nvPr/>
        </p:nvSpPr>
        <p:spPr>
          <a:xfrm>
            <a:off x="2205912" y="3803150"/>
            <a:ext cx="1969920"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10" name="TextBox 9"/>
          <p:cNvSpPr txBox="1"/>
          <p:nvPr/>
        </p:nvSpPr>
        <p:spPr>
          <a:xfrm>
            <a:off x="3300910" y="2316745"/>
            <a:ext cx="867545"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C5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C4 Family</a:t>
            </a:r>
          </a:p>
        </p:txBody>
      </p:sp>
      <p:pic>
        <p:nvPicPr>
          <p:cNvPr id="7" name="Picture 6"/>
          <p:cNvPicPr>
            <a:picLocks noChangeAspect="1"/>
          </p:cNvPicPr>
          <p:nvPr/>
        </p:nvPicPr>
        <p:blipFill>
          <a:blip r:embed="rId4"/>
          <a:stretch>
            <a:fillRect/>
          </a:stretch>
        </p:blipFill>
        <p:spPr>
          <a:xfrm>
            <a:off x="4509194" y="2233167"/>
            <a:ext cx="1361411" cy="853422"/>
          </a:xfrm>
          <a:prstGeom prst="rect">
            <a:avLst/>
          </a:prstGeom>
        </p:spPr>
      </p:pic>
      <p:sp>
        <p:nvSpPr>
          <p:cNvPr id="17" name="TextBox 16"/>
          <p:cNvSpPr txBox="1"/>
          <p:nvPr/>
        </p:nvSpPr>
        <p:spPr>
          <a:xfrm>
            <a:off x="5708227" y="2286218"/>
            <a:ext cx="869149"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X1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R4 Family</a:t>
            </a:r>
          </a:p>
        </p:txBody>
      </p:sp>
      <p:sp>
        <p:nvSpPr>
          <p:cNvPr id="19" name="Content Placeholder 4"/>
          <p:cNvSpPr txBox="1">
            <a:spLocks/>
          </p:cNvSpPr>
          <p:nvPr/>
        </p:nvSpPr>
        <p:spPr>
          <a:xfrm>
            <a:off x="4417240" y="3788434"/>
            <a:ext cx="2082608"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Interactive Analysis</a:t>
            </a:r>
          </a:p>
        </p:txBody>
      </p:sp>
      <p:pic>
        <p:nvPicPr>
          <p:cNvPr id="8" name="Picture 7"/>
          <p:cNvPicPr>
            <a:picLocks noChangeAspect="1"/>
          </p:cNvPicPr>
          <p:nvPr/>
        </p:nvPicPr>
        <p:blipFill>
          <a:blip r:embed="rId5"/>
          <a:stretch>
            <a:fillRect/>
          </a:stretch>
        </p:blipFill>
        <p:spPr>
          <a:xfrm>
            <a:off x="6713117" y="2265581"/>
            <a:ext cx="1481469" cy="933325"/>
          </a:xfrm>
          <a:prstGeom prst="rect">
            <a:avLst/>
          </a:prstGeom>
        </p:spPr>
      </p:pic>
      <p:sp>
        <p:nvSpPr>
          <p:cNvPr id="18" name="TextBox 17"/>
          <p:cNvSpPr txBox="1"/>
          <p:nvPr/>
        </p:nvSpPr>
        <p:spPr>
          <a:xfrm>
            <a:off x="7949264" y="2286101"/>
            <a:ext cx="880369"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D2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I3 Family</a:t>
            </a:r>
          </a:p>
        </p:txBody>
      </p:sp>
      <p:sp>
        <p:nvSpPr>
          <p:cNvPr id="20" name="Content Placeholder 4"/>
          <p:cNvSpPr txBox="1">
            <a:spLocks/>
          </p:cNvSpPr>
          <p:nvPr/>
        </p:nvSpPr>
        <p:spPr>
          <a:xfrm>
            <a:off x="6977783" y="3777732"/>
            <a:ext cx="1784842"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Large HDFS</a:t>
            </a:r>
          </a:p>
        </p:txBody>
      </p:sp>
      <p:sp>
        <p:nvSpPr>
          <p:cNvPr id="21" name="Content Placeholder 2"/>
          <p:cNvSpPr txBox="1">
            <a:spLocks/>
          </p:cNvSpPr>
          <p:nvPr/>
        </p:nvSpPr>
        <p:spPr>
          <a:xfrm>
            <a:off x="-166799" y="1499002"/>
            <a:ext cx="2442633"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dirty="0">
                <a:solidFill>
                  <a:schemeClr val="accent2"/>
                </a:solidFill>
              </a:rPr>
              <a:t>General</a:t>
            </a:r>
          </a:p>
        </p:txBody>
      </p:sp>
      <p:sp>
        <p:nvSpPr>
          <p:cNvPr id="23" name="Content Placeholder 4"/>
          <p:cNvSpPr txBox="1">
            <a:spLocks/>
          </p:cNvSpPr>
          <p:nvPr/>
        </p:nvSpPr>
        <p:spPr>
          <a:xfrm>
            <a:off x="87636" y="3803151"/>
            <a:ext cx="1707085"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Process</a:t>
            </a:r>
          </a:p>
        </p:txBody>
      </p:sp>
      <p:sp>
        <p:nvSpPr>
          <p:cNvPr id="24" name="TextBox 23"/>
          <p:cNvSpPr txBox="1"/>
          <p:nvPr/>
        </p:nvSpPr>
        <p:spPr>
          <a:xfrm>
            <a:off x="1123462" y="2278911"/>
            <a:ext cx="904415"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M5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M4 Family</a:t>
            </a: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3677" y="2420307"/>
            <a:ext cx="859785" cy="420459"/>
          </a:xfrm>
          <a:prstGeom prst="rect">
            <a:avLst/>
          </a:prstGeom>
        </p:spPr>
      </p:pic>
      <p:cxnSp>
        <p:nvCxnSpPr>
          <p:cNvPr id="29" name="Straight Connector 28"/>
          <p:cNvCxnSpPr/>
          <p:nvPr/>
        </p:nvCxnSpPr>
        <p:spPr>
          <a:xfrm flipH="1">
            <a:off x="2085920"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391532"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734274" y="1756058"/>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519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dirty="0"/>
              <a:t>Automation</a:t>
            </a:r>
          </a:p>
        </p:txBody>
      </p:sp>
      <p:sp>
        <p:nvSpPr>
          <p:cNvPr id="4" name="Text Placeholder 3"/>
          <p:cNvSpPr>
            <a:spLocks noGrp="1"/>
          </p:cNvSpPr>
          <p:nvPr>
            <p:ph type="body" sz="half" idx="11"/>
          </p:nvPr>
        </p:nvSpPr>
        <p:spPr/>
        <p:txBody>
          <a:bodyPr/>
          <a:lstStyle/>
          <a:p>
            <a:r>
              <a:rPr lang="en-US" dirty="0"/>
              <a:t>Decouple</a:t>
            </a:r>
          </a:p>
        </p:txBody>
      </p:sp>
      <p:sp>
        <p:nvSpPr>
          <p:cNvPr id="5" name="Text Placeholder 4"/>
          <p:cNvSpPr>
            <a:spLocks noGrp="1"/>
          </p:cNvSpPr>
          <p:nvPr>
            <p:ph type="body" sz="half" idx="13"/>
          </p:nvPr>
        </p:nvSpPr>
        <p:spPr>
          <a:xfrm>
            <a:off x="6370974" y="2151897"/>
            <a:ext cx="1924050" cy="340940"/>
          </a:xfrm>
        </p:spPr>
        <p:txBody>
          <a:bodyPr/>
          <a:lstStyle/>
          <a:p>
            <a:r>
              <a:rPr lang="en-US" b="1" dirty="0"/>
              <a:t>Elastic</a:t>
            </a:r>
          </a:p>
        </p:txBody>
      </p:sp>
      <p:sp>
        <p:nvSpPr>
          <p:cNvPr id="6" name="Text Placeholder 5"/>
          <p:cNvSpPr>
            <a:spLocks noGrp="1"/>
          </p:cNvSpPr>
          <p:nvPr>
            <p:ph type="body" sz="half" idx="15"/>
          </p:nvPr>
        </p:nvSpPr>
        <p:spPr>
          <a:xfrm>
            <a:off x="720933" y="3963640"/>
            <a:ext cx="1924050" cy="340940"/>
          </a:xfrm>
        </p:spPr>
        <p:txBody>
          <a:bodyPr/>
          <a:lstStyle/>
          <a:p>
            <a:r>
              <a:rPr lang="en-US" dirty="0"/>
              <a:t>Integration</a:t>
            </a:r>
          </a:p>
        </p:txBody>
      </p:sp>
      <p:sp>
        <p:nvSpPr>
          <p:cNvPr id="8" name="Text Placeholder 7"/>
          <p:cNvSpPr>
            <a:spLocks noGrp="1"/>
          </p:cNvSpPr>
          <p:nvPr>
            <p:ph type="body" sz="half" idx="17"/>
          </p:nvPr>
        </p:nvSpPr>
        <p:spPr>
          <a:xfrm>
            <a:off x="6370974" y="3963640"/>
            <a:ext cx="1924050" cy="340940"/>
          </a:xfrm>
        </p:spPr>
        <p:txBody>
          <a:bodyPr/>
          <a:lstStyle/>
          <a:p>
            <a:r>
              <a:rPr lang="en-US"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p:spPr>
      </p:pic>
      <p:sp>
        <p:nvSpPr>
          <p:cNvPr id="16" name="Text Placeholder 6"/>
          <p:cNvSpPr txBox="1">
            <a:spLocks/>
          </p:cNvSpPr>
          <p:nvPr/>
        </p:nvSpPr>
        <p:spPr>
          <a:xfrm>
            <a:off x="3425936" y="3974892"/>
            <a:ext cx="1924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5796678" y="2810577"/>
            <a:ext cx="2298168" cy="1828800"/>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54470" y="3077044"/>
            <a:ext cx="4285421"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853559" y="1266716"/>
            <a:ext cx="4549799"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7978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Elastic</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569" y="1317465"/>
            <a:ext cx="2615422" cy="2615422"/>
          </a:xfrm>
          <a:prstGeom prst="rect">
            <a:avLst/>
          </a:prstGeom>
        </p:spPr>
      </p:pic>
      <p:sp>
        <p:nvSpPr>
          <p:cNvPr id="15" name="Title 1"/>
          <p:cNvSpPr txBox="1">
            <a:spLocks/>
          </p:cNvSpPr>
          <p:nvPr/>
        </p:nvSpPr>
        <p:spPr>
          <a:xfrm>
            <a:off x="1557739" y="2015823"/>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dirty="0">
                <a:solidFill>
                  <a:schemeClr val="accent2"/>
                </a:solidFill>
              </a:rPr>
              <a:t>Scale Up</a:t>
            </a:r>
            <a:endParaRPr lang="en-US" dirty="0">
              <a:solidFill>
                <a:schemeClr val="tx2"/>
              </a:solidFill>
            </a:endParaRPr>
          </a:p>
        </p:txBody>
      </p:sp>
      <p:sp>
        <p:nvSpPr>
          <p:cNvPr id="17" name="Title 1"/>
          <p:cNvSpPr txBox="1">
            <a:spLocks/>
          </p:cNvSpPr>
          <p:nvPr/>
        </p:nvSpPr>
        <p:spPr>
          <a:xfrm>
            <a:off x="5888991" y="2079984"/>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dirty="0">
                <a:solidFill>
                  <a:schemeClr val="accent2"/>
                </a:solidFill>
              </a:rPr>
              <a:t>Scale Down</a:t>
            </a:r>
            <a:endParaRPr lang="en-US" dirty="0">
              <a:solidFill>
                <a:schemeClr val="tx2"/>
              </a:solidFill>
            </a:endParaRPr>
          </a:p>
        </p:txBody>
      </p:sp>
      <p:sp>
        <p:nvSpPr>
          <p:cNvPr id="18" name="Title 1"/>
          <p:cNvSpPr txBox="1">
            <a:spLocks/>
          </p:cNvSpPr>
          <p:nvPr/>
        </p:nvSpPr>
        <p:spPr>
          <a:xfrm>
            <a:off x="3501391" y="4041550"/>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dirty="0">
                <a:solidFill>
                  <a:schemeClr val="accent2"/>
                </a:solidFill>
              </a:rPr>
              <a:t>Auto Scale</a:t>
            </a:r>
            <a:endParaRPr lang="en-US" dirty="0">
              <a:solidFill>
                <a:schemeClr val="tx2"/>
              </a:solidFill>
            </a:endParaRPr>
          </a:p>
        </p:txBody>
      </p:sp>
    </p:spTree>
    <p:extLst>
      <p:ext uri="{BB962C8B-B14F-4D97-AF65-F5344CB8AC3E}">
        <p14:creationId xmlns:p14="http://schemas.microsoft.com/office/powerpoint/2010/main" val="4856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76CF75A-D556-4A47-8849-032F7E83F601}"/>
              </a:ext>
            </a:extLst>
          </p:cNvPr>
          <p:cNvSpPr>
            <a:spLocks noGrp="1"/>
          </p:cNvSpPr>
          <p:nvPr>
            <p:ph type="body" sz="quarter" idx="10"/>
          </p:nvPr>
        </p:nvSpPr>
        <p:spPr>
          <a:xfrm>
            <a:off x="388509" y="3559956"/>
            <a:ext cx="4382274" cy="433387"/>
          </a:xfrm>
        </p:spPr>
        <p:txBody>
          <a:bodyPr>
            <a:noAutofit/>
          </a:bodyPr>
          <a:lstStyle/>
          <a:p>
            <a:r>
              <a:rPr lang="en-US" dirty="0"/>
              <a:t>Saravanan Prabhagaran</a:t>
            </a:r>
          </a:p>
          <a:p>
            <a:r>
              <a:rPr lang="en-US" dirty="0"/>
              <a:t>Sr. Solutions Architect Database &amp; Analytics</a:t>
            </a:r>
          </a:p>
        </p:txBody>
      </p:sp>
      <p:sp>
        <p:nvSpPr>
          <p:cNvPr id="9" name="Text Placeholder 8">
            <a:extLst>
              <a:ext uri="{FF2B5EF4-FFF2-40B4-BE49-F238E27FC236}">
                <a16:creationId xmlns:a16="http://schemas.microsoft.com/office/drawing/2014/main" id="{82F0D537-6C8B-FA4E-9DC7-CB01FC9220E5}"/>
              </a:ext>
            </a:extLst>
          </p:cNvPr>
          <p:cNvSpPr>
            <a:spLocks noGrp="1"/>
          </p:cNvSpPr>
          <p:nvPr>
            <p:ph type="body" sz="quarter" idx="11"/>
          </p:nvPr>
        </p:nvSpPr>
        <p:spPr>
          <a:xfrm>
            <a:off x="388509" y="4138240"/>
            <a:ext cx="3683000" cy="369888"/>
          </a:xfrm>
        </p:spPr>
        <p:txBody>
          <a:bodyPr>
            <a:normAutofit/>
          </a:bodyPr>
          <a:lstStyle/>
          <a:p>
            <a:r>
              <a:rPr lang="en-US" sz="1400" dirty="0"/>
              <a:t>12/11/19</a:t>
            </a:r>
          </a:p>
        </p:txBody>
      </p:sp>
      <p:sp>
        <p:nvSpPr>
          <p:cNvPr id="10" name="Text Placeholder 9">
            <a:extLst>
              <a:ext uri="{FF2B5EF4-FFF2-40B4-BE49-F238E27FC236}">
                <a16:creationId xmlns:a16="http://schemas.microsoft.com/office/drawing/2014/main" id="{A443A19E-BA39-2144-8B0E-1F885209B1E4}"/>
              </a:ext>
            </a:extLst>
          </p:cNvPr>
          <p:cNvSpPr>
            <a:spLocks noGrp="1"/>
          </p:cNvSpPr>
          <p:nvPr>
            <p:ph type="body" sz="quarter" idx="12"/>
          </p:nvPr>
        </p:nvSpPr>
        <p:spPr>
          <a:xfrm>
            <a:off x="487900" y="2121106"/>
            <a:ext cx="7324988" cy="744537"/>
          </a:xfrm>
        </p:spPr>
        <p:txBody>
          <a:bodyPr/>
          <a:lstStyle/>
          <a:p>
            <a:r>
              <a:rPr lang="en-US" dirty="0"/>
              <a:t>EMR Overview</a:t>
            </a:r>
          </a:p>
          <a:p>
            <a:endParaRPr lang="en-US" dirty="0"/>
          </a:p>
        </p:txBody>
      </p:sp>
      <p:pic>
        <p:nvPicPr>
          <p:cNvPr id="6" name="Picture 5" descr="Elastic-MapReduce-E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475" y="424513"/>
            <a:ext cx="1664063" cy="1664063"/>
          </a:xfrm>
          <a:prstGeom prst="rect">
            <a:avLst/>
          </a:prstGeom>
        </p:spPr>
      </p:pic>
      <p:sp>
        <p:nvSpPr>
          <p:cNvPr id="7" name="TextBox 6"/>
          <p:cNvSpPr txBox="1"/>
          <p:nvPr/>
        </p:nvSpPr>
        <p:spPr>
          <a:xfrm>
            <a:off x="7373964" y="4848772"/>
            <a:ext cx="1794081"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Updated: 28-June-2018</a:t>
            </a:r>
          </a:p>
        </p:txBody>
      </p:sp>
    </p:spTree>
    <p:extLst>
      <p:ext uri="{BB962C8B-B14F-4D97-AF65-F5344CB8AC3E}">
        <p14:creationId xmlns:p14="http://schemas.microsoft.com/office/powerpoint/2010/main" val="11815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6789" y="114936"/>
            <a:ext cx="8205304" cy="54574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dirty="0">
                <a:solidFill>
                  <a:schemeClr val="bg1"/>
                </a:solidFill>
              </a:rPr>
              <a:t>EMR Nodes</a:t>
            </a:r>
          </a:p>
        </p:txBody>
      </p:sp>
      <p:sp>
        <p:nvSpPr>
          <p:cNvPr id="4" name="Rounded Rectangle 3"/>
          <p:cNvSpPr/>
          <p:nvPr/>
        </p:nvSpPr>
        <p:spPr>
          <a:xfrm>
            <a:off x="136354" y="1114776"/>
            <a:ext cx="4796254" cy="3312898"/>
          </a:xfrm>
          <a:prstGeom prst="roundRect">
            <a:avLst>
              <a:gd name="adj" fmla="val 9818"/>
            </a:avLst>
          </a:prstGeom>
          <a:noFill/>
          <a:ln w="19050" cap="flat" cmpd="sng" algn="ctr">
            <a:solidFill>
              <a:schemeClr val="tx1"/>
            </a:solidFill>
            <a:prstDash val="sysDot"/>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Rounded Rectangle 4"/>
          <p:cNvSpPr/>
          <p:nvPr/>
        </p:nvSpPr>
        <p:spPr>
          <a:xfrm>
            <a:off x="386436" y="1312034"/>
            <a:ext cx="4378747" cy="797951"/>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p:cNvSpPr/>
          <p:nvPr/>
        </p:nvSpPr>
        <p:spPr>
          <a:xfrm>
            <a:off x="386438" y="2263804"/>
            <a:ext cx="2144744" cy="1951713"/>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7" name="Freeform 18"/>
          <p:cNvSpPr>
            <a:spLocks/>
          </p:cNvSpPr>
          <p:nvPr/>
        </p:nvSpPr>
        <p:spPr bwMode="auto">
          <a:xfrm>
            <a:off x="2335752" y="1494411"/>
            <a:ext cx="599423" cy="496658"/>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8" name="Rounded Rectangle 7"/>
          <p:cNvSpPr/>
          <p:nvPr/>
        </p:nvSpPr>
        <p:spPr>
          <a:xfrm>
            <a:off x="2776658" y="2263804"/>
            <a:ext cx="1988525" cy="1951713"/>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9" name="TextBox 8"/>
          <p:cNvSpPr txBox="1"/>
          <p:nvPr/>
        </p:nvSpPr>
        <p:spPr>
          <a:xfrm>
            <a:off x="1720707" y="1183628"/>
            <a:ext cx="1941721" cy="307777"/>
          </a:xfrm>
          <a:prstGeom prst="rect">
            <a:avLst/>
          </a:prstGeom>
          <a:solidFill>
            <a:schemeClr val="bg1"/>
          </a:solidFill>
        </p:spPr>
        <p:txBody>
          <a:bodyPr wrap="square" rtlCol="0">
            <a:spAutoFit/>
          </a:bodyPr>
          <a:lstStyle/>
          <a:p>
            <a:r>
              <a:rPr lang="en-US" sz="1400" dirty="0"/>
              <a:t>Master instance group</a:t>
            </a:r>
          </a:p>
        </p:txBody>
      </p:sp>
      <p:sp>
        <p:nvSpPr>
          <p:cNvPr id="10" name="TextBox 9"/>
          <p:cNvSpPr txBox="1"/>
          <p:nvPr/>
        </p:nvSpPr>
        <p:spPr>
          <a:xfrm>
            <a:off x="434019" y="940231"/>
            <a:ext cx="1057626" cy="307777"/>
          </a:xfrm>
          <a:prstGeom prst="rect">
            <a:avLst/>
          </a:prstGeom>
          <a:solidFill>
            <a:schemeClr val="bg1"/>
          </a:solidFill>
        </p:spPr>
        <p:txBody>
          <a:bodyPr wrap="none" rtlCol="0">
            <a:spAutoFit/>
          </a:bodyPr>
          <a:lstStyle/>
          <a:p>
            <a:r>
              <a:rPr lang="en-US" sz="1400" dirty="0"/>
              <a:t>EMR cluster</a:t>
            </a:r>
          </a:p>
        </p:txBody>
      </p:sp>
      <p:sp>
        <p:nvSpPr>
          <p:cNvPr id="11" name="TextBox 10"/>
          <p:cNvSpPr txBox="1"/>
          <p:nvPr/>
        </p:nvSpPr>
        <p:spPr>
          <a:xfrm>
            <a:off x="2993734" y="4027892"/>
            <a:ext cx="1771449" cy="307777"/>
          </a:xfrm>
          <a:prstGeom prst="rect">
            <a:avLst/>
          </a:prstGeom>
          <a:solidFill>
            <a:schemeClr val="bg1"/>
          </a:solidFill>
        </p:spPr>
        <p:txBody>
          <a:bodyPr wrap="square" rtlCol="0">
            <a:spAutoFit/>
          </a:bodyPr>
          <a:lstStyle/>
          <a:p>
            <a:r>
              <a:rPr lang="en-US" sz="1400" dirty="0"/>
              <a:t>Task instance group</a:t>
            </a:r>
          </a:p>
        </p:txBody>
      </p:sp>
      <p:sp>
        <p:nvSpPr>
          <p:cNvPr id="12" name="TextBox 11"/>
          <p:cNvSpPr txBox="1"/>
          <p:nvPr/>
        </p:nvSpPr>
        <p:spPr>
          <a:xfrm>
            <a:off x="634829" y="4050513"/>
            <a:ext cx="1761128" cy="523220"/>
          </a:xfrm>
          <a:prstGeom prst="rect">
            <a:avLst/>
          </a:prstGeom>
          <a:solidFill>
            <a:schemeClr val="bg1"/>
          </a:solidFill>
        </p:spPr>
        <p:txBody>
          <a:bodyPr wrap="square" rtlCol="0">
            <a:spAutoFit/>
          </a:bodyPr>
          <a:lstStyle/>
          <a:p>
            <a:r>
              <a:rPr lang="en-US" sz="1400" dirty="0"/>
              <a:t>Core instance group</a:t>
            </a:r>
          </a:p>
        </p:txBody>
      </p:sp>
      <p:sp>
        <p:nvSpPr>
          <p:cNvPr id="13" name="Freeform 18"/>
          <p:cNvSpPr>
            <a:spLocks/>
          </p:cNvSpPr>
          <p:nvPr/>
        </p:nvSpPr>
        <p:spPr bwMode="auto">
          <a:xfrm>
            <a:off x="789574" y="2654296"/>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1561428" y="2654296"/>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5" name="Freeform 18"/>
          <p:cNvSpPr>
            <a:spLocks/>
          </p:cNvSpPr>
          <p:nvPr/>
        </p:nvSpPr>
        <p:spPr bwMode="auto">
          <a:xfrm>
            <a:off x="3151262" y="2654296"/>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6" name="Freeform 18"/>
          <p:cNvSpPr>
            <a:spLocks/>
          </p:cNvSpPr>
          <p:nvPr/>
        </p:nvSpPr>
        <p:spPr bwMode="auto">
          <a:xfrm>
            <a:off x="3923116" y="2654296"/>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7" name="Freeform 18"/>
          <p:cNvSpPr>
            <a:spLocks/>
          </p:cNvSpPr>
          <p:nvPr/>
        </p:nvSpPr>
        <p:spPr bwMode="auto">
          <a:xfrm>
            <a:off x="3141056" y="3363315"/>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8" name="Freeform 18"/>
          <p:cNvSpPr>
            <a:spLocks/>
          </p:cNvSpPr>
          <p:nvPr/>
        </p:nvSpPr>
        <p:spPr bwMode="auto">
          <a:xfrm>
            <a:off x="3923116" y="3363315"/>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9" name="Can 18"/>
          <p:cNvSpPr/>
          <p:nvPr/>
        </p:nvSpPr>
        <p:spPr>
          <a:xfrm>
            <a:off x="789574" y="3363315"/>
            <a:ext cx="521373" cy="425613"/>
          </a:xfrm>
          <a:prstGeom prst="can">
            <a:avLst/>
          </a:prstGeom>
          <a:solidFill>
            <a:srgbClr val="F2982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HDFS</a:t>
            </a:r>
          </a:p>
        </p:txBody>
      </p:sp>
      <p:sp>
        <p:nvSpPr>
          <p:cNvPr id="20" name="Can 19"/>
          <p:cNvSpPr/>
          <p:nvPr/>
        </p:nvSpPr>
        <p:spPr>
          <a:xfrm>
            <a:off x="1561428" y="3363315"/>
            <a:ext cx="521373" cy="425613"/>
          </a:xfrm>
          <a:prstGeom prst="can">
            <a:avLst/>
          </a:prstGeom>
          <a:solidFill>
            <a:srgbClr val="F2982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HDFS</a:t>
            </a:r>
            <a:endParaRPr lang="en-US" sz="1200" dirty="0"/>
          </a:p>
        </p:txBody>
      </p:sp>
      <p:cxnSp>
        <p:nvCxnSpPr>
          <p:cNvPr id="21" name="Straight Connector 20"/>
          <p:cNvCxnSpPr/>
          <p:nvPr/>
        </p:nvCxnSpPr>
        <p:spPr>
          <a:xfrm flipH="1" flipV="1">
            <a:off x="1047649" y="3190458"/>
            <a:ext cx="2612" cy="172857"/>
          </a:xfrm>
          <a:prstGeom prst="line">
            <a:avLst/>
          </a:prstGeom>
          <a:ln>
            <a:solidFill>
              <a:srgbClr val="F29925"/>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1808410" y="3193464"/>
            <a:ext cx="2612" cy="172857"/>
          </a:xfrm>
          <a:prstGeom prst="line">
            <a:avLst/>
          </a:prstGeom>
          <a:ln>
            <a:solidFill>
              <a:srgbClr val="F29925"/>
            </a:solidFill>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5559285" y="1966370"/>
            <a:ext cx="2965541" cy="747560"/>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Core nodes can be added and removed gracefully</a:t>
            </a:r>
          </a:p>
        </p:txBody>
      </p:sp>
      <p:sp>
        <p:nvSpPr>
          <p:cNvPr id="28" name="Rounded Rectangle 27"/>
          <p:cNvSpPr/>
          <p:nvPr/>
        </p:nvSpPr>
        <p:spPr>
          <a:xfrm>
            <a:off x="5530385" y="1071526"/>
            <a:ext cx="2965541" cy="747560"/>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Master Node must keep running</a:t>
            </a:r>
          </a:p>
        </p:txBody>
      </p:sp>
      <p:cxnSp>
        <p:nvCxnSpPr>
          <p:cNvPr id="30" name="Straight Arrow Connector 29"/>
          <p:cNvCxnSpPr>
            <a:stCxn id="28" idx="1"/>
          </p:cNvCxnSpPr>
          <p:nvPr/>
        </p:nvCxnSpPr>
        <p:spPr>
          <a:xfrm flipH="1">
            <a:off x="2976467" y="1445306"/>
            <a:ext cx="2553918" cy="342049"/>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7" idx="1"/>
          </p:cNvCxnSpPr>
          <p:nvPr/>
        </p:nvCxnSpPr>
        <p:spPr>
          <a:xfrm flipH="1">
            <a:off x="2335752" y="2340150"/>
            <a:ext cx="3223533" cy="268822"/>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5576552" y="2904907"/>
            <a:ext cx="2965541" cy="994570"/>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Cluster can tolerate loss of task nodes. </a:t>
            </a:r>
          </a:p>
        </p:txBody>
      </p:sp>
      <p:cxnSp>
        <p:nvCxnSpPr>
          <p:cNvPr id="35" name="Straight Arrow Connector 34"/>
          <p:cNvCxnSpPr>
            <a:stCxn id="33" idx="1"/>
          </p:cNvCxnSpPr>
          <p:nvPr/>
        </p:nvCxnSpPr>
        <p:spPr>
          <a:xfrm flipH="1" flipV="1">
            <a:off x="4627516" y="3151158"/>
            <a:ext cx="949036" cy="251034"/>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29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Scale Down:  Core nodes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5163" t="30976" r="25011" b="32068"/>
          <a:stretch/>
        </p:blipFill>
        <p:spPr>
          <a:xfrm>
            <a:off x="605048" y="1101969"/>
            <a:ext cx="7937045" cy="2895600"/>
          </a:xfrm>
        </p:spPr>
      </p:pic>
    </p:spTree>
    <p:extLst>
      <p:ext uri="{BB962C8B-B14F-4D97-AF65-F5344CB8AC3E}">
        <p14:creationId xmlns:p14="http://schemas.microsoft.com/office/powerpoint/2010/main" val="50479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Scale Down: Task nodes</a:t>
            </a:r>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7410" t="26838" r="20646" b="23354"/>
          <a:stretch/>
        </p:blipFill>
        <p:spPr>
          <a:xfrm>
            <a:off x="1307598" y="1226763"/>
            <a:ext cx="6263685" cy="2954216"/>
          </a:xfrm>
        </p:spPr>
      </p:pic>
    </p:spTree>
    <p:extLst>
      <p:ext uri="{BB962C8B-B14F-4D97-AF65-F5344CB8AC3E}">
        <p14:creationId xmlns:p14="http://schemas.microsoft.com/office/powerpoint/2010/main" val="1698525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dirty="0"/>
              <a:t>Automation</a:t>
            </a:r>
          </a:p>
        </p:txBody>
      </p:sp>
      <p:sp>
        <p:nvSpPr>
          <p:cNvPr id="4" name="Text Placeholder 3"/>
          <p:cNvSpPr>
            <a:spLocks noGrp="1"/>
          </p:cNvSpPr>
          <p:nvPr>
            <p:ph type="body" sz="half" idx="11"/>
          </p:nvPr>
        </p:nvSpPr>
        <p:spPr/>
        <p:txBody>
          <a:bodyPr/>
          <a:lstStyle/>
          <a:p>
            <a:r>
              <a:rPr lang="en-US" dirty="0"/>
              <a:t>Decouple</a:t>
            </a:r>
          </a:p>
        </p:txBody>
      </p:sp>
      <p:sp>
        <p:nvSpPr>
          <p:cNvPr id="5" name="Text Placeholder 4"/>
          <p:cNvSpPr>
            <a:spLocks noGrp="1"/>
          </p:cNvSpPr>
          <p:nvPr>
            <p:ph type="body" sz="half" idx="13"/>
          </p:nvPr>
        </p:nvSpPr>
        <p:spPr>
          <a:xfrm>
            <a:off x="6370974" y="2151897"/>
            <a:ext cx="1924050" cy="340940"/>
          </a:xfrm>
        </p:spPr>
        <p:txBody>
          <a:bodyPr/>
          <a:lstStyle/>
          <a:p>
            <a:r>
              <a:rPr lang="en-US" dirty="0"/>
              <a:t>Elastic</a:t>
            </a:r>
          </a:p>
        </p:txBody>
      </p:sp>
      <p:sp>
        <p:nvSpPr>
          <p:cNvPr id="6" name="Text Placeholder 5"/>
          <p:cNvSpPr>
            <a:spLocks noGrp="1"/>
          </p:cNvSpPr>
          <p:nvPr>
            <p:ph type="body" sz="half" idx="15"/>
          </p:nvPr>
        </p:nvSpPr>
        <p:spPr>
          <a:xfrm>
            <a:off x="720933" y="3963640"/>
            <a:ext cx="1924050" cy="340940"/>
          </a:xfrm>
        </p:spPr>
        <p:txBody>
          <a:bodyPr/>
          <a:lstStyle/>
          <a:p>
            <a:r>
              <a:rPr lang="en-US" b="1" dirty="0"/>
              <a:t>Integration</a:t>
            </a:r>
          </a:p>
        </p:txBody>
      </p:sp>
      <p:sp>
        <p:nvSpPr>
          <p:cNvPr id="8" name="Text Placeholder 7"/>
          <p:cNvSpPr>
            <a:spLocks noGrp="1"/>
          </p:cNvSpPr>
          <p:nvPr>
            <p:ph type="body" sz="half" idx="17"/>
          </p:nvPr>
        </p:nvSpPr>
        <p:spPr>
          <a:xfrm>
            <a:off x="6370974" y="3963640"/>
            <a:ext cx="1924050" cy="340940"/>
          </a:xfrm>
        </p:spPr>
        <p:txBody>
          <a:bodyPr/>
          <a:lstStyle/>
          <a:p>
            <a:r>
              <a:rPr lang="en-US"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p:spPr>
      </p:pic>
      <p:sp>
        <p:nvSpPr>
          <p:cNvPr id="16" name="Text Placeholder 6"/>
          <p:cNvSpPr txBox="1">
            <a:spLocks/>
          </p:cNvSpPr>
          <p:nvPr/>
        </p:nvSpPr>
        <p:spPr>
          <a:xfrm>
            <a:off x="3425936" y="3974892"/>
            <a:ext cx="1924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5796678" y="952901"/>
            <a:ext cx="2298168" cy="3686476"/>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679476" y="1106905"/>
            <a:ext cx="1460415" cy="3208927"/>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853559" y="1266716"/>
            <a:ext cx="2031433"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730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49600" y="915819"/>
            <a:ext cx="7982097" cy="3737325"/>
            <a:chOff x="849600" y="915819"/>
            <a:chExt cx="7982097" cy="3737325"/>
          </a:xfrm>
        </p:grpSpPr>
        <p:sp>
          <p:nvSpPr>
            <p:cNvPr id="89" name="Rectangle 88"/>
            <p:cNvSpPr/>
            <p:nvPr/>
          </p:nvSpPr>
          <p:spPr>
            <a:xfrm>
              <a:off x="849600" y="915819"/>
              <a:ext cx="7294983" cy="3737325"/>
            </a:xfrm>
            <a:prstGeom prst="rect">
              <a:avLst/>
            </a:prstGeom>
            <a:solidFill>
              <a:schemeClr val="accent6">
                <a:lumMod val="50000"/>
                <a:alpha val="15000"/>
              </a:schemeClr>
            </a:solidFill>
            <a:ln>
              <a:solidFill>
                <a:schemeClr val="bg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111" name="Picture 1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1276" y="1720161"/>
              <a:ext cx="423471" cy="508165"/>
            </a:xfrm>
            <a:prstGeom prst="rect">
              <a:avLst/>
            </a:prstGeom>
          </p:spPr>
        </p:pic>
        <p:sp>
          <p:nvSpPr>
            <p:cNvPr id="113" name="TextBox 112"/>
            <p:cNvSpPr txBox="1"/>
            <p:nvPr/>
          </p:nvSpPr>
          <p:spPr>
            <a:xfrm>
              <a:off x="7563114" y="2214800"/>
              <a:ext cx="1268583" cy="577081"/>
            </a:xfrm>
            <a:prstGeom prst="rect">
              <a:avLst/>
            </a:prstGeom>
            <a:noFill/>
          </p:spPr>
          <p:txBody>
            <a:bodyPr wrap="square" rtlCol="0">
              <a:spAutoFit/>
            </a:bodyPr>
            <a:lstStyle/>
            <a:p>
              <a:r>
                <a:rPr lang="en-US" sz="1050" dirty="0">
                  <a:solidFill>
                    <a:schemeClr val="bg1"/>
                  </a:solidFill>
                </a:rPr>
                <a:t>Amazon KMS for encryption key management</a:t>
              </a:r>
            </a:p>
          </p:txBody>
        </p:sp>
      </p:grpSp>
      <p:sp>
        <p:nvSpPr>
          <p:cNvPr id="38" name="Oval 37"/>
          <p:cNvSpPr/>
          <p:nvPr/>
        </p:nvSpPr>
        <p:spPr>
          <a:xfrm>
            <a:off x="4024634" y="2685702"/>
            <a:ext cx="1079709" cy="1060646"/>
          </a:xfrm>
          <a:prstGeom prst="ellipse">
            <a:avLst/>
          </a:prstGeom>
          <a:solidFill>
            <a:schemeClr val="accent6">
              <a:lumMod val="50000"/>
              <a:alpha val="67000"/>
            </a:schemeClr>
          </a:solidFill>
          <a:ln>
            <a:solidFill>
              <a:schemeClr val="bg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Why EMR? Integration with AWS services</a:t>
            </a:r>
          </a:p>
        </p:txBody>
      </p:sp>
      <p:pic>
        <p:nvPicPr>
          <p:cNvPr id="25" name="Picture 24"/>
          <p:cNvPicPr>
            <a:picLocks noChangeAspect="1"/>
          </p:cNvPicPr>
          <p:nvPr/>
        </p:nvPicPr>
        <p:blipFill>
          <a:blip r:embed="rId4"/>
          <a:stretch>
            <a:fillRect/>
          </a:stretch>
        </p:blipFill>
        <p:spPr>
          <a:xfrm>
            <a:off x="2598124" y="1750937"/>
            <a:ext cx="406431" cy="487717"/>
          </a:xfrm>
          <a:prstGeom prst="rect">
            <a:avLst/>
          </a:prstGeom>
        </p:spPr>
      </p:pic>
      <p:pic>
        <p:nvPicPr>
          <p:cNvPr id="35" name="Picture 34"/>
          <p:cNvPicPr>
            <a:picLocks noChangeAspect="1"/>
          </p:cNvPicPr>
          <p:nvPr/>
        </p:nvPicPr>
        <p:blipFill>
          <a:blip r:embed="rId5"/>
          <a:stretch>
            <a:fillRect/>
          </a:stretch>
        </p:blipFill>
        <p:spPr>
          <a:xfrm>
            <a:off x="4317318" y="2924821"/>
            <a:ext cx="494340" cy="593208"/>
          </a:xfrm>
          <a:prstGeom prst="rect">
            <a:avLst/>
          </a:prstGeom>
        </p:spPr>
      </p:pic>
      <p:grpSp>
        <p:nvGrpSpPr>
          <p:cNvPr id="3" name="Group 2"/>
          <p:cNvGrpSpPr/>
          <p:nvPr/>
        </p:nvGrpSpPr>
        <p:grpSpPr>
          <a:xfrm>
            <a:off x="889893" y="1105848"/>
            <a:ext cx="3317675" cy="2023607"/>
            <a:chOff x="889893" y="1105848"/>
            <a:chExt cx="3317675" cy="2023607"/>
          </a:xfrm>
        </p:grpSpPr>
        <p:sp>
          <p:nvSpPr>
            <p:cNvPr id="8" name="Rectangle 7"/>
            <p:cNvSpPr/>
            <p:nvPr/>
          </p:nvSpPr>
          <p:spPr>
            <a:xfrm>
              <a:off x="2395680" y="1400506"/>
              <a:ext cx="900000" cy="1159200"/>
            </a:xfrm>
            <a:prstGeom prst="rect">
              <a:avLst/>
            </a:prstGeom>
            <a:solidFill>
              <a:schemeClr val="accent6">
                <a:lumMod val="50000"/>
                <a:alpha val="25000"/>
              </a:scheme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cxnSp>
          <p:nvCxnSpPr>
            <p:cNvPr id="34" name="Straight Connector 33"/>
            <p:cNvCxnSpPr/>
            <p:nvPr/>
          </p:nvCxnSpPr>
          <p:spPr>
            <a:xfrm>
              <a:off x="1999243" y="2362644"/>
              <a:ext cx="1428224" cy="2162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8" idx="3"/>
            </p:cNvCxnSpPr>
            <p:nvPr/>
          </p:nvCxnSpPr>
          <p:spPr>
            <a:xfrm flipH="1" flipV="1">
              <a:off x="3295680" y="1980106"/>
              <a:ext cx="911888" cy="114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999243" y="1717059"/>
              <a:ext cx="1428224" cy="3102"/>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89893" y="1105848"/>
              <a:ext cx="1293160" cy="1546577"/>
            </a:xfrm>
            <a:prstGeom prst="rect">
              <a:avLst/>
            </a:prstGeom>
            <a:noFill/>
          </p:spPr>
          <p:txBody>
            <a:bodyPr wrap="square" rtlCol="0">
              <a:spAutoFit/>
            </a:bodyPr>
            <a:lstStyle/>
            <a:p>
              <a:pPr marL="171450" indent="-171450">
                <a:buFont typeface="Arial" charset="0"/>
                <a:buChar char="•"/>
              </a:pPr>
              <a:r>
                <a:rPr lang="en-US" sz="1050" dirty="0">
                  <a:solidFill>
                    <a:schemeClr val="bg1"/>
                  </a:solidFill>
                </a:rPr>
                <a:t>Kinesis Connector for streaming data access</a:t>
              </a:r>
              <a:br>
                <a:rPr lang="en-US" sz="1050" dirty="0">
                  <a:solidFill>
                    <a:schemeClr val="bg1"/>
                  </a:solidFill>
                </a:rPr>
              </a:br>
              <a:endParaRPr lang="en-US" sz="1050" dirty="0">
                <a:solidFill>
                  <a:schemeClr val="bg1"/>
                </a:solidFill>
              </a:endParaRPr>
            </a:p>
            <a:p>
              <a:pPr marL="171450" indent="-171450">
                <a:buFont typeface="Arial" charset="0"/>
                <a:buChar char="•"/>
              </a:pPr>
              <a:r>
                <a:rPr lang="en-US" sz="1050" dirty="0">
                  <a:solidFill>
                    <a:schemeClr val="bg1"/>
                  </a:solidFill>
                </a:rPr>
                <a:t>Spark Streaming with Kinesis Client Library (KCL)</a:t>
              </a:r>
            </a:p>
          </p:txBody>
        </p:sp>
      </p:grpSp>
      <p:grpSp>
        <p:nvGrpSpPr>
          <p:cNvPr id="11" name="Group 10"/>
          <p:cNvGrpSpPr/>
          <p:nvPr/>
        </p:nvGrpSpPr>
        <p:grpSpPr>
          <a:xfrm>
            <a:off x="4811658" y="1296711"/>
            <a:ext cx="2977067" cy="1924714"/>
            <a:chOff x="4811658" y="1296711"/>
            <a:chExt cx="2977067" cy="1924714"/>
          </a:xfrm>
        </p:grpSpPr>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84637" y="1618752"/>
              <a:ext cx="420328" cy="504393"/>
            </a:xfrm>
            <a:prstGeom prst="rect">
              <a:avLst/>
            </a:prstGeom>
          </p:spPr>
        </p:pic>
        <p:cxnSp>
          <p:nvCxnSpPr>
            <p:cNvPr id="49" name="Straight Arrow Connector 48"/>
            <p:cNvCxnSpPr>
              <a:stCxn id="35" idx="3"/>
              <a:endCxn id="48" idx="1"/>
            </p:cNvCxnSpPr>
            <p:nvPr/>
          </p:nvCxnSpPr>
          <p:spPr>
            <a:xfrm flipV="1">
              <a:off x="4811658" y="1870949"/>
              <a:ext cx="1772979" cy="135047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520142" y="1296711"/>
              <a:ext cx="1268583" cy="253916"/>
            </a:xfrm>
            <a:prstGeom prst="rect">
              <a:avLst/>
            </a:prstGeom>
            <a:noFill/>
          </p:spPr>
          <p:txBody>
            <a:bodyPr wrap="square" rtlCol="0">
              <a:spAutoFit/>
            </a:bodyPr>
            <a:lstStyle/>
            <a:p>
              <a:r>
                <a:rPr lang="en-US" sz="1050" dirty="0">
                  <a:solidFill>
                    <a:schemeClr val="bg1"/>
                  </a:solidFill>
                </a:rPr>
                <a:t>S3 via EMRFS </a:t>
              </a:r>
            </a:p>
          </p:txBody>
        </p:sp>
      </p:grpSp>
      <p:pic>
        <p:nvPicPr>
          <p:cNvPr id="51" name="Picture 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7129" y="3521768"/>
            <a:ext cx="158295" cy="299927"/>
          </a:xfrm>
          <a:prstGeom prst="rect">
            <a:avLst/>
          </a:prstGeom>
        </p:spPr>
      </p:pic>
      <p:sp>
        <p:nvSpPr>
          <p:cNvPr id="52" name="TextBox 51"/>
          <p:cNvSpPr txBox="1"/>
          <p:nvPr/>
        </p:nvSpPr>
        <p:spPr>
          <a:xfrm>
            <a:off x="3638363" y="3760499"/>
            <a:ext cx="2081828" cy="415498"/>
          </a:xfrm>
          <a:prstGeom prst="rect">
            <a:avLst/>
          </a:prstGeom>
          <a:noFill/>
        </p:spPr>
        <p:txBody>
          <a:bodyPr wrap="square" rtlCol="0">
            <a:spAutoFit/>
          </a:bodyPr>
          <a:lstStyle/>
          <a:p>
            <a:r>
              <a:rPr lang="en-US" sz="1050" dirty="0">
                <a:solidFill>
                  <a:schemeClr val="bg1"/>
                </a:solidFill>
              </a:rPr>
              <a:t>Wrap Amazon EMR cluster with IAM roles for access policies</a:t>
            </a:r>
          </a:p>
        </p:txBody>
      </p:sp>
      <p:cxnSp>
        <p:nvCxnSpPr>
          <p:cNvPr id="59" name="Straight Arrow Connector 58"/>
          <p:cNvCxnSpPr>
            <a:stCxn id="35" idx="1"/>
            <a:endCxn id="53" idx="3"/>
          </p:cNvCxnSpPr>
          <p:nvPr/>
        </p:nvCxnSpPr>
        <p:spPr>
          <a:xfrm flipH="1" flipV="1">
            <a:off x="2432482" y="3208695"/>
            <a:ext cx="1884836" cy="1273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289658" y="2879235"/>
            <a:ext cx="1742128" cy="1225075"/>
            <a:chOff x="1289658" y="2879235"/>
            <a:chExt cx="1742128" cy="1225075"/>
          </a:xfrm>
        </p:grpSpPr>
        <p:pic>
          <p:nvPicPr>
            <p:cNvPr id="53" name="Picture 52"/>
            <p:cNvPicPr>
              <a:picLocks noChangeAspect="1"/>
            </p:cNvPicPr>
            <p:nvPr/>
          </p:nvPicPr>
          <p:blipFill>
            <a:blip r:embed="rId8"/>
            <a:stretch>
              <a:fillRect/>
            </a:stretch>
          </p:blipFill>
          <p:spPr>
            <a:xfrm>
              <a:off x="1837623" y="2879235"/>
              <a:ext cx="594859" cy="658920"/>
            </a:xfrm>
            <a:prstGeom prst="rect">
              <a:avLst/>
            </a:prstGeom>
          </p:spPr>
        </p:pic>
        <p:sp>
          <p:nvSpPr>
            <p:cNvPr id="62" name="TextBox 61"/>
            <p:cNvSpPr txBox="1"/>
            <p:nvPr/>
          </p:nvSpPr>
          <p:spPr>
            <a:xfrm>
              <a:off x="1289658" y="3527229"/>
              <a:ext cx="1742128" cy="577081"/>
            </a:xfrm>
            <a:prstGeom prst="rect">
              <a:avLst/>
            </a:prstGeom>
            <a:noFill/>
          </p:spPr>
          <p:txBody>
            <a:bodyPr wrap="square" rtlCol="0">
              <a:spAutoFit/>
            </a:bodyPr>
            <a:lstStyle/>
            <a:p>
              <a:r>
                <a:rPr lang="en-US" sz="1050" dirty="0">
                  <a:solidFill>
                    <a:schemeClr val="bg1"/>
                  </a:solidFill>
                </a:rPr>
                <a:t>Map Amazon </a:t>
              </a:r>
              <a:r>
                <a:rPr lang="en-US" sz="1050" dirty="0" err="1">
                  <a:solidFill>
                    <a:schemeClr val="bg1"/>
                  </a:solidFill>
                </a:rPr>
                <a:t>DynamoDB</a:t>
              </a:r>
              <a:r>
                <a:rPr lang="en-US" sz="1050" dirty="0">
                  <a:solidFill>
                    <a:schemeClr val="bg1"/>
                  </a:solidFill>
                </a:rPr>
                <a:t> tables with </a:t>
              </a:r>
              <a:r>
                <a:rPr lang="en-US" sz="1050" dirty="0" err="1">
                  <a:solidFill>
                    <a:schemeClr val="bg1"/>
                  </a:solidFill>
                </a:rPr>
                <a:t>DynamoDB</a:t>
              </a:r>
              <a:r>
                <a:rPr lang="en-US" sz="1050" dirty="0">
                  <a:solidFill>
                    <a:schemeClr val="bg1"/>
                  </a:solidFill>
                </a:rPr>
                <a:t>- connector for Hive</a:t>
              </a:r>
            </a:p>
          </p:txBody>
        </p:sp>
      </p:grpSp>
      <p:grpSp>
        <p:nvGrpSpPr>
          <p:cNvPr id="7" name="Group 6"/>
          <p:cNvGrpSpPr/>
          <p:nvPr/>
        </p:nvGrpSpPr>
        <p:grpSpPr>
          <a:xfrm>
            <a:off x="4811658" y="2872884"/>
            <a:ext cx="3450612" cy="1321692"/>
            <a:chOff x="4811658" y="2872884"/>
            <a:chExt cx="3450612" cy="1321692"/>
          </a:xfrm>
        </p:grpSpPr>
        <p:pic>
          <p:nvPicPr>
            <p:cNvPr id="64" name="Picture 63"/>
            <p:cNvPicPr>
              <a:picLocks noChangeAspect="1"/>
            </p:cNvPicPr>
            <p:nvPr/>
          </p:nvPicPr>
          <p:blipFill>
            <a:blip r:embed="rId9"/>
            <a:stretch>
              <a:fillRect/>
            </a:stretch>
          </p:blipFill>
          <p:spPr>
            <a:xfrm>
              <a:off x="6622570" y="2872884"/>
              <a:ext cx="594859" cy="654345"/>
            </a:xfrm>
            <a:prstGeom prst="rect">
              <a:avLst/>
            </a:prstGeom>
          </p:spPr>
        </p:pic>
        <p:cxnSp>
          <p:nvCxnSpPr>
            <p:cNvPr id="66" name="Straight Arrow Connector 65"/>
            <p:cNvCxnSpPr>
              <a:stCxn id="35" idx="3"/>
              <a:endCxn id="64" idx="1"/>
            </p:cNvCxnSpPr>
            <p:nvPr/>
          </p:nvCxnSpPr>
          <p:spPr>
            <a:xfrm flipV="1">
              <a:off x="4811658" y="3200057"/>
              <a:ext cx="1810912" cy="2136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520142" y="3617495"/>
              <a:ext cx="1742128" cy="577081"/>
            </a:xfrm>
            <a:prstGeom prst="rect">
              <a:avLst/>
            </a:prstGeom>
            <a:noFill/>
          </p:spPr>
          <p:txBody>
            <a:bodyPr wrap="square" rtlCol="0">
              <a:spAutoFit/>
            </a:bodyPr>
            <a:lstStyle/>
            <a:p>
              <a:r>
                <a:rPr lang="en-US" sz="1050" dirty="0">
                  <a:solidFill>
                    <a:schemeClr val="bg1"/>
                  </a:solidFill>
                </a:rPr>
                <a:t>Connect to Amazon Redshift through redshift-spark connector</a:t>
              </a:r>
            </a:p>
          </p:txBody>
        </p:sp>
      </p:grpSp>
      <p:cxnSp>
        <p:nvCxnSpPr>
          <p:cNvPr id="92" name="Straight Arrow Connector 91"/>
          <p:cNvCxnSpPr>
            <a:stCxn id="35" idx="0"/>
            <a:endCxn id="91" idx="2"/>
          </p:cNvCxnSpPr>
          <p:nvPr/>
        </p:nvCxnSpPr>
        <p:spPr>
          <a:xfrm flipV="1">
            <a:off x="4564488" y="2145393"/>
            <a:ext cx="0" cy="77942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4373978" y="1613554"/>
            <a:ext cx="1311539" cy="595368"/>
            <a:chOff x="4373978" y="1613554"/>
            <a:chExt cx="1311539" cy="595368"/>
          </a:xfrm>
        </p:grpSpPr>
        <p:pic>
          <p:nvPicPr>
            <p:cNvPr id="91" name="Picture 90"/>
            <p:cNvPicPr>
              <a:picLocks noChangeAspect="1"/>
            </p:cNvPicPr>
            <p:nvPr/>
          </p:nvPicPr>
          <p:blipFill>
            <a:blip r:embed="rId10"/>
            <a:stretch>
              <a:fillRect/>
            </a:stretch>
          </p:blipFill>
          <p:spPr>
            <a:xfrm>
              <a:off x="4373978" y="1613554"/>
              <a:ext cx="381019" cy="531839"/>
            </a:xfrm>
            <a:prstGeom prst="rect">
              <a:avLst/>
            </a:prstGeom>
          </p:spPr>
        </p:pic>
        <p:sp>
          <p:nvSpPr>
            <p:cNvPr id="101" name="TextBox 100"/>
            <p:cNvSpPr txBox="1"/>
            <p:nvPr/>
          </p:nvSpPr>
          <p:spPr>
            <a:xfrm>
              <a:off x="4718715" y="1631841"/>
              <a:ext cx="966802" cy="577081"/>
            </a:xfrm>
            <a:prstGeom prst="rect">
              <a:avLst/>
            </a:prstGeom>
            <a:noFill/>
          </p:spPr>
          <p:txBody>
            <a:bodyPr wrap="square" rtlCol="0">
              <a:spAutoFit/>
            </a:bodyPr>
            <a:lstStyle/>
            <a:p>
              <a:r>
                <a:rPr lang="en-US" sz="1050" dirty="0">
                  <a:solidFill>
                    <a:schemeClr val="bg1"/>
                  </a:solidFill>
                </a:rPr>
                <a:t>EBS support for scaling HDFS</a:t>
              </a:r>
            </a:p>
          </p:txBody>
        </p:sp>
      </p:grpSp>
    </p:spTree>
    <p:extLst>
      <p:ext uri="{BB962C8B-B14F-4D97-AF65-F5344CB8AC3E}">
        <p14:creationId xmlns:p14="http://schemas.microsoft.com/office/powerpoint/2010/main" val="167855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fade">
                                      <p:cBhvr>
                                        <p:cTn id="47" dur="500"/>
                                        <p:tgtEl>
                                          <p:spTgt spid="92"/>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dirty="0"/>
              <a:t>Automation</a:t>
            </a:r>
          </a:p>
        </p:txBody>
      </p:sp>
      <p:sp>
        <p:nvSpPr>
          <p:cNvPr id="4" name="Text Placeholder 3"/>
          <p:cNvSpPr>
            <a:spLocks noGrp="1"/>
          </p:cNvSpPr>
          <p:nvPr>
            <p:ph type="body" sz="half" idx="11"/>
          </p:nvPr>
        </p:nvSpPr>
        <p:spPr/>
        <p:txBody>
          <a:bodyPr/>
          <a:lstStyle/>
          <a:p>
            <a:r>
              <a:rPr lang="en-US" dirty="0"/>
              <a:t>Decouple</a:t>
            </a:r>
          </a:p>
        </p:txBody>
      </p:sp>
      <p:sp>
        <p:nvSpPr>
          <p:cNvPr id="5" name="Text Placeholder 4"/>
          <p:cNvSpPr>
            <a:spLocks noGrp="1"/>
          </p:cNvSpPr>
          <p:nvPr>
            <p:ph type="body" sz="half" idx="13"/>
          </p:nvPr>
        </p:nvSpPr>
        <p:spPr>
          <a:xfrm>
            <a:off x="6370974" y="2151897"/>
            <a:ext cx="1924050" cy="340940"/>
          </a:xfrm>
        </p:spPr>
        <p:txBody>
          <a:bodyPr/>
          <a:lstStyle/>
          <a:p>
            <a:r>
              <a:rPr lang="en-US" dirty="0"/>
              <a:t>Elastic</a:t>
            </a:r>
          </a:p>
        </p:txBody>
      </p:sp>
      <p:sp>
        <p:nvSpPr>
          <p:cNvPr id="6" name="Text Placeholder 5"/>
          <p:cNvSpPr>
            <a:spLocks noGrp="1"/>
          </p:cNvSpPr>
          <p:nvPr>
            <p:ph type="body" sz="half" idx="15"/>
          </p:nvPr>
        </p:nvSpPr>
        <p:spPr>
          <a:xfrm>
            <a:off x="720933" y="3963640"/>
            <a:ext cx="1924050" cy="340940"/>
          </a:xfrm>
        </p:spPr>
        <p:txBody>
          <a:bodyPr/>
          <a:lstStyle/>
          <a:p>
            <a:r>
              <a:rPr lang="en-US" dirty="0"/>
              <a:t>Integration</a:t>
            </a:r>
          </a:p>
        </p:txBody>
      </p:sp>
      <p:sp>
        <p:nvSpPr>
          <p:cNvPr id="8" name="Text Placeholder 7"/>
          <p:cNvSpPr>
            <a:spLocks noGrp="1"/>
          </p:cNvSpPr>
          <p:nvPr>
            <p:ph type="body" sz="half" idx="17"/>
          </p:nvPr>
        </p:nvSpPr>
        <p:spPr>
          <a:xfrm>
            <a:off x="6370974" y="3963640"/>
            <a:ext cx="1924050" cy="340940"/>
          </a:xfrm>
        </p:spPr>
        <p:txBody>
          <a:bodyPr/>
          <a:lstStyle/>
          <a:p>
            <a:r>
              <a:rPr lang="en-US"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p:spPr>
      </p:pic>
      <p:sp>
        <p:nvSpPr>
          <p:cNvPr id="16" name="Text Placeholder 6"/>
          <p:cNvSpPr txBox="1">
            <a:spLocks/>
          </p:cNvSpPr>
          <p:nvPr/>
        </p:nvSpPr>
        <p:spPr>
          <a:xfrm>
            <a:off x="3425936" y="3974892"/>
            <a:ext cx="1924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5796678" y="952901"/>
            <a:ext cx="2298168" cy="3686476"/>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54471" y="3077044"/>
            <a:ext cx="1633164"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853559" y="1266716"/>
            <a:ext cx="4496427"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8976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Current</a:t>
            </a:r>
          </a:p>
        </p:txBody>
      </p:sp>
      <p:graphicFrame>
        <p:nvGraphicFramePr>
          <p:cNvPr id="10" name="Table 9"/>
          <p:cNvGraphicFramePr>
            <a:graphicFrameLocks noGrp="1"/>
          </p:cNvGraphicFramePr>
          <p:nvPr>
            <p:extLst>
              <p:ext uri="{D42A27DB-BD31-4B8C-83A1-F6EECF244321}">
                <p14:modId xmlns:p14="http://schemas.microsoft.com/office/powerpoint/2010/main" val="2535502657"/>
              </p:ext>
            </p:extLst>
          </p:nvPr>
        </p:nvGraphicFramePr>
        <p:xfrm>
          <a:off x="946219" y="1557994"/>
          <a:ext cx="6481523" cy="2733673"/>
        </p:xfrm>
        <a:graphic>
          <a:graphicData uri="http://schemas.openxmlformats.org/drawingml/2006/table">
            <a:tbl>
              <a:tblPr firstRow="1" bandRow="1">
                <a:tableStyleId>{5C22544A-7EE6-4342-B048-85BDC9FD1C3A}</a:tableStyleId>
              </a:tblPr>
              <a:tblGrid>
                <a:gridCol w="2080790">
                  <a:extLst>
                    <a:ext uri="{9D8B030D-6E8A-4147-A177-3AD203B41FA5}">
                      <a16:colId xmlns:a16="http://schemas.microsoft.com/office/drawing/2014/main" val="20000"/>
                    </a:ext>
                  </a:extLst>
                </a:gridCol>
                <a:gridCol w="2488335">
                  <a:extLst>
                    <a:ext uri="{9D8B030D-6E8A-4147-A177-3AD203B41FA5}">
                      <a16:colId xmlns:a16="http://schemas.microsoft.com/office/drawing/2014/main" val="20001"/>
                    </a:ext>
                  </a:extLst>
                </a:gridCol>
                <a:gridCol w="1912398">
                  <a:extLst>
                    <a:ext uri="{9D8B030D-6E8A-4147-A177-3AD203B41FA5}">
                      <a16:colId xmlns:a16="http://schemas.microsoft.com/office/drawing/2014/main" val="20002"/>
                    </a:ext>
                  </a:extLst>
                </a:gridCol>
              </a:tblGrid>
              <a:tr h="600073">
                <a:tc>
                  <a:txBody>
                    <a:bodyPr/>
                    <a:lstStyle/>
                    <a:p>
                      <a:r>
                        <a:rPr lang="en-US" dirty="0"/>
                        <a:t>Application</a:t>
                      </a:r>
                    </a:p>
                  </a:txBody>
                  <a:tcPr/>
                </a:tc>
                <a:tc>
                  <a:txBody>
                    <a:bodyPr/>
                    <a:lstStyle/>
                    <a:p>
                      <a:r>
                        <a:rPr lang="en-US" dirty="0"/>
                        <a:t>Open</a:t>
                      </a:r>
                      <a:r>
                        <a:rPr lang="en-US" baseline="0" dirty="0"/>
                        <a:t> source release </a:t>
                      </a:r>
                      <a:endParaRPr lang="en-US" dirty="0"/>
                    </a:p>
                  </a:txBody>
                  <a:tcPr/>
                </a:tc>
                <a:tc>
                  <a:txBody>
                    <a:bodyPr/>
                    <a:lstStyle/>
                    <a:p>
                      <a:r>
                        <a:rPr lang="en-US" dirty="0"/>
                        <a:t>EMR release</a:t>
                      </a:r>
                    </a:p>
                  </a:txBody>
                  <a:tcPr/>
                </a:tc>
                <a:extLst>
                  <a:ext uri="{0D108BD9-81ED-4DB2-BD59-A6C34878D82A}">
                    <a16:rowId xmlns:a16="http://schemas.microsoft.com/office/drawing/2014/main" val="10000"/>
                  </a:ext>
                </a:extLst>
              </a:tr>
              <a:tr h="291420">
                <a:tc>
                  <a:txBody>
                    <a:bodyPr/>
                    <a:lstStyle/>
                    <a:p>
                      <a:r>
                        <a:rPr lang="en-US" sz="1400" dirty="0"/>
                        <a:t>Spark 2.3.0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February 28, 2018</a:t>
                      </a:r>
                    </a:p>
                  </a:txBody>
                  <a:tcPr/>
                </a:tc>
                <a:tc>
                  <a:txBody>
                    <a:bodyPr/>
                    <a:lstStyle/>
                    <a:p>
                      <a:r>
                        <a:rPr lang="en-US" sz="1400" dirty="0"/>
                        <a:t>April 10, 2018</a:t>
                      </a:r>
                    </a:p>
                  </a:txBody>
                  <a:tcPr/>
                </a:tc>
                <a:extLst>
                  <a:ext uri="{0D108BD9-81ED-4DB2-BD59-A6C34878D82A}">
                    <a16:rowId xmlns:a16="http://schemas.microsoft.com/office/drawing/2014/main" val="3486933514"/>
                  </a:ext>
                </a:extLst>
              </a:tr>
              <a:tr h="291420">
                <a:tc>
                  <a:txBody>
                    <a:bodyPr/>
                    <a:lstStyle/>
                    <a:p>
                      <a:r>
                        <a:rPr lang="en-US" sz="1400" dirty="0"/>
                        <a:t>Spark 2.2.1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December 1, 2017</a:t>
                      </a:r>
                    </a:p>
                  </a:txBody>
                  <a:tcPr/>
                </a:tc>
                <a:tc>
                  <a:txBody>
                    <a:bodyPr/>
                    <a:lstStyle/>
                    <a:p>
                      <a:r>
                        <a:rPr lang="en-US" sz="1400" dirty="0"/>
                        <a:t>January 22, 2018</a:t>
                      </a:r>
                    </a:p>
                  </a:txBody>
                  <a:tcPr/>
                </a:tc>
                <a:extLst>
                  <a:ext uri="{0D108BD9-81ED-4DB2-BD59-A6C34878D82A}">
                    <a16:rowId xmlns:a16="http://schemas.microsoft.com/office/drawing/2014/main" val="3705352737"/>
                  </a:ext>
                </a:extLst>
              </a:tr>
              <a:tr h="291420">
                <a:tc>
                  <a:txBody>
                    <a:bodyPr/>
                    <a:lstStyle/>
                    <a:p>
                      <a:r>
                        <a:rPr lang="en-US" sz="1400" dirty="0"/>
                        <a:t>Spark 2.1.0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December 28, 2016</a:t>
                      </a:r>
                    </a:p>
                  </a:txBody>
                  <a:tcPr/>
                </a:tc>
                <a:tc>
                  <a:txBody>
                    <a:bodyPr/>
                    <a:lstStyle/>
                    <a:p>
                      <a:r>
                        <a:rPr lang="en-US" sz="1400" dirty="0"/>
                        <a:t>January 26, 2017</a:t>
                      </a:r>
                    </a:p>
                  </a:txBody>
                  <a:tcPr/>
                </a:tc>
                <a:extLst>
                  <a:ext uri="{0D108BD9-81ED-4DB2-BD59-A6C34878D82A}">
                    <a16:rowId xmlns:a16="http://schemas.microsoft.com/office/drawing/2014/main" val="2870154511"/>
                  </a:ext>
                </a:extLst>
              </a:tr>
              <a:tr h="291420">
                <a:tc>
                  <a:txBody>
                    <a:bodyPr/>
                    <a:lstStyle/>
                    <a:p>
                      <a:r>
                        <a:rPr lang="en-US" sz="1400" dirty="0"/>
                        <a:t>Spark 2.0.2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November</a:t>
                      </a:r>
                      <a:r>
                        <a:rPr lang="en-US" sz="1400" baseline="0" dirty="0"/>
                        <a:t> 14, 2016</a:t>
                      </a:r>
                      <a:endParaRPr lang="en-US" sz="1400" dirty="0"/>
                    </a:p>
                  </a:txBody>
                  <a:tcPr/>
                </a:tc>
                <a:tc>
                  <a:txBody>
                    <a:bodyPr/>
                    <a:lstStyle/>
                    <a:p>
                      <a:r>
                        <a:rPr lang="en-US" sz="1400" dirty="0"/>
                        <a:t>November</a:t>
                      </a:r>
                      <a:r>
                        <a:rPr lang="en-US" sz="1400" baseline="0" dirty="0"/>
                        <a:t> 21, 2016</a:t>
                      </a:r>
                      <a:endParaRPr lang="en-US" sz="1400" dirty="0"/>
                    </a:p>
                  </a:txBody>
                  <a:tcPr/>
                </a:tc>
                <a:extLst>
                  <a:ext uri="{0D108BD9-81ED-4DB2-BD59-A6C34878D82A}">
                    <a16:rowId xmlns:a16="http://schemas.microsoft.com/office/drawing/2014/main" val="2756508607"/>
                  </a:ext>
                </a:extLst>
              </a:tr>
              <a:tr h="291420">
                <a:tc>
                  <a:txBody>
                    <a:bodyPr/>
                    <a:lstStyle/>
                    <a:p>
                      <a:r>
                        <a:rPr lang="en-US" sz="1400" dirty="0"/>
                        <a:t>Spark 2.0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July 26, 2016</a:t>
                      </a:r>
                    </a:p>
                  </a:txBody>
                  <a:tcPr/>
                </a:tc>
                <a:tc>
                  <a:txBody>
                    <a:bodyPr/>
                    <a:lstStyle/>
                    <a:p>
                      <a:r>
                        <a:rPr lang="en-US" sz="1400" dirty="0"/>
                        <a:t>August 2, 2016</a:t>
                      </a:r>
                    </a:p>
                  </a:txBody>
                  <a:tcPr/>
                </a:tc>
                <a:extLst>
                  <a:ext uri="{0D108BD9-81ED-4DB2-BD59-A6C34878D82A}">
                    <a16:rowId xmlns:a16="http://schemas.microsoft.com/office/drawing/2014/main" val="1311821546"/>
                  </a:ext>
                </a:extLst>
              </a:tr>
              <a:tr h="291420">
                <a:tc>
                  <a:txBody>
                    <a:bodyPr/>
                    <a:lstStyle/>
                    <a:p>
                      <a:r>
                        <a:rPr lang="en-US" sz="1400" dirty="0"/>
                        <a:t>Spark</a:t>
                      </a:r>
                      <a:r>
                        <a:rPr lang="en-US" sz="1400" baseline="0" dirty="0"/>
                        <a:t> 1.6.1</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March</a:t>
                      </a:r>
                      <a:r>
                        <a:rPr lang="en-US" sz="1400" baseline="0" dirty="0"/>
                        <a:t> 9, 2016</a:t>
                      </a:r>
                      <a:endParaRPr lang="en-US" sz="1400" dirty="0"/>
                    </a:p>
                  </a:txBody>
                  <a:tcPr/>
                </a:tc>
                <a:tc>
                  <a:txBody>
                    <a:bodyPr/>
                    <a:lstStyle/>
                    <a:p>
                      <a:r>
                        <a:rPr lang="en-US" sz="1400" baseline="0" dirty="0"/>
                        <a:t>April 4, </a:t>
                      </a:r>
                      <a:r>
                        <a:rPr lang="en-US" sz="1400" dirty="0"/>
                        <a:t>2016</a:t>
                      </a:r>
                    </a:p>
                  </a:txBody>
                  <a:tcPr/>
                </a:tc>
                <a:extLst>
                  <a:ext uri="{0D108BD9-81ED-4DB2-BD59-A6C34878D82A}">
                    <a16:rowId xmlns:a16="http://schemas.microsoft.com/office/drawing/2014/main" val="3839935065"/>
                  </a:ext>
                </a:extLst>
              </a:tr>
              <a:tr h="291420">
                <a:tc>
                  <a:txBody>
                    <a:bodyPr/>
                    <a:lstStyle/>
                    <a:p>
                      <a:r>
                        <a:rPr lang="en-US" sz="1400" dirty="0"/>
                        <a:t>Spark 1.6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January 4, 2016</a:t>
                      </a:r>
                    </a:p>
                  </a:txBody>
                  <a:tcPr/>
                </a:tc>
                <a:tc>
                  <a:txBody>
                    <a:bodyPr/>
                    <a:lstStyle/>
                    <a:p>
                      <a:r>
                        <a:rPr lang="en-US" sz="1400" dirty="0"/>
                        <a:t>January 2016</a:t>
                      </a:r>
                    </a:p>
                  </a:txBody>
                  <a:tcPr/>
                </a:tc>
                <a:extLst>
                  <a:ext uri="{0D108BD9-81ED-4DB2-BD59-A6C34878D82A}">
                    <a16:rowId xmlns:a16="http://schemas.microsoft.com/office/drawing/2014/main" val="10003"/>
                  </a:ext>
                </a:extLst>
              </a:tr>
            </a:tbl>
          </a:graphicData>
        </a:graphic>
      </p:graphicFrame>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6242" y="979092"/>
            <a:ext cx="2428435" cy="2428435"/>
          </a:xfrm>
          <a:prstGeom prst="rect">
            <a:avLst/>
          </a:prstGeom>
        </p:spPr>
      </p:pic>
    </p:spTree>
    <p:extLst>
      <p:ext uri="{BB962C8B-B14F-4D97-AF65-F5344CB8AC3E}">
        <p14:creationId xmlns:p14="http://schemas.microsoft.com/office/powerpoint/2010/main" val="1846019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6CB4F1-4211-1A4C-8E49-846F97033029}"/>
              </a:ext>
            </a:extLst>
          </p:cNvPr>
          <p:cNvPicPr>
            <a:picLocks noChangeAspect="1"/>
          </p:cNvPicPr>
          <p:nvPr/>
        </p:nvPicPr>
        <p:blipFill>
          <a:blip r:embed="rId2"/>
          <a:stretch>
            <a:fillRect/>
          </a:stretch>
        </p:blipFill>
        <p:spPr>
          <a:xfrm>
            <a:off x="1294228" y="-1"/>
            <a:ext cx="5064369" cy="7540283"/>
          </a:xfrm>
          <a:prstGeom prst="rect">
            <a:avLst/>
          </a:prstGeom>
        </p:spPr>
      </p:pic>
    </p:spTree>
    <p:extLst>
      <p:ext uri="{BB962C8B-B14F-4D97-AF65-F5344CB8AC3E}">
        <p14:creationId xmlns:p14="http://schemas.microsoft.com/office/powerpoint/2010/main" val="1241607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938"/>
            <a:ext cx="8205304" cy="545192"/>
          </a:xfrm>
        </p:spPr>
        <p:txBody>
          <a:bodyPr/>
          <a:lstStyle/>
          <a:p>
            <a:r>
              <a:rPr lang="en-US" dirty="0"/>
              <a:t>Why EMR?</a:t>
            </a:r>
          </a:p>
        </p:txBody>
      </p:sp>
      <p:sp>
        <p:nvSpPr>
          <p:cNvPr id="3" name="Text Placeholder 2"/>
          <p:cNvSpPr>
            <a:spLocks noGrp="1"/>
          </p:cNvSpPr>
          <p:nvPr>
            <p:ph type="body" sz="half" idx="2"/>
          </p:nvPr>
        </p:nvSpPr>
        <p:spPr>
          <a:xfrm>
            <a:off x="720933" y="2151897"/>
            <a:ext cx="1924050" cy="340940"/>
          </a:xfrm>
        </p:spPr>
        <p:txBody>
          <a:bodyPr/>
          <a:lstStyle/>
          <a:p>
            <a:r>
              <a:rPr lang="en-US" dirty="0"/>
              <a:t>Automation</a:t>
            </a:r>
          </a:p>
        </p:txBody>
      </p:sp>
      <p:sp>
        <p:nvSpPr>
          <p:cNvPr id="4" name="Text Placeholder 3"/>
          <p:cNvSpPr>
            <a:spLocks noGrp="1"/>
          </p:cNvSpPr>
          <p:nvPr>
            <p:ph type="body" sz="half" idx="11"/>
          </p:nvPr>
        </p:nvSpPr>
        <p:spPr/>
        <p:txBody>
          <a:bodyPr/>
          <a:lstStyle/>
          <a:p>
            <a:r>
              <a:rPr lang="en-US" dirty="0"/>
              <a:t>Decouple</a:t>
            </a:r>
          </a:p>
        </p:txBody>
      </p:sp>
      <p:sp>
        <p:nvSpPr>
          <p:cNvPr id="5" name="Text Placeholder 4"/>
          <p:cNvSpPr>
            <a:spLocks noGrp="1"/>
          </p:cNvSpPr>
          <p:nvPr>
            <p:ph type="body" sz="half" idx="13"/>
          </p:nvPr>
        </p:nvSpPr>
        <p:spPr>
          <a:xfrm>
            <a:off x="6370974" y="2151897"/>
            <a:ext cx="1924050" cy="340940"/>
          </a:xfrm>
        </p:spPr>
        <p:txBody>
          <a:bodyPr/>
          <a:lstStyle/>
          <a:p>
            <a:r>
              <a:rPr lang="en-US" dirty="0"/>
              <a:t>Elastic</a:t>
            </a:r>
          </a:p>
        </p:txBody>
      </p:sp>
      <p:sp>
        <p:nvSpPr>
          <p:cNvPr id="6" name="Text Placeholder 5"/>
          <p:cNvSpPr>
            <a:spLocks noGrp="1"/>
          </p:cNvSpPr>
          <p:nvPr>
            <p:ph type="body" sz="half" idx="15"/>
          </p:nvPr>
        </p:nvSpPr>
        <p:spPr>
          <a:xfrm>
            <a:off x="720933" y="3963640"/>
            <a:ext cx="1924050" cy="340940"/>
          </a:xfrm>
        </p:spPr>
        <p:txBody>
          <a:bodyPr/>
          <a:lstStyle/>
          <a:p>
            <a:r>
              <a:rPr lang="en-US" dirty="0"/>
              <a:t>Integration</a:t>
            </a:r>
          </a:p>
        </p:txBody>
      </p:sp>
      <p:sp>
        <p:nvSpPr>
          <p:cNvPr id="8" name="Text Placeholder 7"/>
          <p:cNvSpPr>
            <a:spLocks noGrp="1"/>
          </p:cNvSpPr>
          <p:nvPr>
            <p:ph type="body" sz="half" idx="17"/>
          </p:nvPr>
        </p:nvSpPr>
        <p:spPr>
          <a:xfrm>
            <a:off x="6370974" y="3963640"/>
            <a:ext cx="1924050" cy="340940"/>
          </a:xfrm>
        </p:spPr>
        <p:txBody>
          <a:bodyPr/>
          <a:lstStyle/>
          <a:p>
            <a:r>
              <a:rPr lang="en-US" b="1" dirty="0"/>
              <a:t>Low-cost</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4944" y="1193335"/>
            <a:ext cx="859549" cy="683115"/>
          </a:xfrm>
          <a:prstGeom prst="rect">
            <a:avLst/>
          </a:prstGeom>
        </p:spPr>
      </p:pic>
      <p:pic>
        <p:nvPicPr>
          <p:cNvPr id="11" name="Picture 10"/>
          <p:cNvPicPr>
            <a:picLocks noChangeAspect="1"/>
          </p:cNvPicPr>
          <p:nvPr/>
        </p:nvPicPr>
        <p:blipFill>
          <a:blip r:embed="rId4"/>
          <a:stretch>
            <a:fillRect/>
          </a:stretch>
        </p:blipFill>
        <p:spPr>
          <a:xfrm>
            <a:off x="3836825" y="3114222"/>
            <a:ext cx="1102272" cy="854078"/>
          </a:xfrm>
          <a:prstGeom prst="rect">
            <a:avLst/>
          </a:prstGeom>
        </p:spPr>
      </p:pic>
      <p:sp>
        <p:nvSpPr>
          <p:cNvPr id="16" name="Text Placeholder 6"/>
          <p:cNvSpPr txBox="1">
            <a:spLocks/>
          </p:cNvSpPr>
          <p:nvPr/>
        </p:nvSpPr>
        <p:spPr>
          <a:xfrm>
            <a:off x="3425936" y="3974892"/>
            <a:ext cx="1924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dirty="0"/>
              <a:t>Current</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3401" y="1345334"/>
            <a:ext cx="931597" cy="740374"/>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829" y="3222737"/>
            <a:ext cx="1363805" cy="667547"/>
          </a:xfrm>
          <a:prstGeom prst="rect">
            <a:avLst/>
          </a:prstGeom>
        </p:spPr>
      </p:pic>
      <p:pic>
        <p:nvPicPr>
          <p:cNvPr id="21" name="Picture 20"/>
          <p:cNvPicPr>
            <a:picLocks noChangeAspect="1"/>
          </p:cNvPicPr>
          <p:nvPr/>
        </p:nvPicPr>
        <p:blipFill>
          <a:blip r:embed="rId7"/>
          <a:stretch>
            <a:fillRect/>
          </a:stretch>
        </p:blipFill>
        <p:spPr>
          <a:xfrm>
            <a:off x="6692605" y="3077044"/>
            <a:ext cx="1229403" cy="95893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5051" y="1513250"/>
            <a:ext cx="859785" cy="420459"/>
          </a:xfrm>
          <a:prstGeom prst="rect">
            <a:avLst/>
          </a:prstGeom>
        </p:spPr>
      </p:pic>
      <p:pic>
        <p:nvPicPr>
          <p:cNvPr id="24" name="Picture 23"/>
          <p:cNvPicPr>
            <a:picLocks noChangeAspect="1"/>
          </p:cNvPicPr>
          <p:nvPr/>
        </p:nvPicPr>
        <p:blipFill>
          <a:blip r:embed="rId9"/>
          <a:stretch>
            <a:fillRect/>
          </a:stretch>
        </p:blipFill>
        <p:spPr>
          <a:xfrm>
            <a:off x="1123829" y="1298615"/>
            <a:ext cx="1083022" cy="844757"/>
          </a:xfrm>
          <a:prstGeom prst="rect">
            <a:avLst/>
          </a:prstGeom>
        </p:spPr>
      </p:pic>
      <p:sp>
        <p:nvSpPr>
          <p:cNvPr id="7" name="Rectangle 6"/>
          <p:cNvSpPr/>
          <p:nvPr/>
        </p:nvSpPr>
        <p:spPr>
          <a:xfrm>
            <a:off x="3612599" y="952901"/>
            <a:ext cx="4482247" cy="1636295"/>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54470" y="3077044"/>
            <a:ext cx="4285421"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853559" y="1266716"/>
            <a:ext cx="2031433" cy="1238788"/>
          </a:xfrm>
          <a:prstGeom prst="rect">
            <a:avLst/>
          </a:prstGeom>
          <a:solidFill>
            <a:schemeClr val="tx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91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Low-cost</a:t>
            </a:r>
          </a:p>
        </p:txBody>
      </p:sp>
      <p:sp>
        <p:nvSpPr>
          <p:cNvPr id="32" name="Text Placeholder 3"/>
          <p:cNvSpPr>
            <a:spLocks noGrp="1"/>
          </p:cNvSpPr>
          <p:nvPr>
            <p:ph type="body" sz="half" idx="2"/>
          </p:nvPr>
        </p:nvSpPr>
        <p:spPr>
          <a:xfrm>
            <a:off x="781704" y="2625176"/>
            <a:ext cx="1924050" cy="1121379"/>
          </a:xfrm>
        </p:spPr>
        <p:txBody>
          <a:bodyPr/>
          <a:lstStyle/>
          <a:p>
            <a:r>
              <a:rPr lang="en-US" b="1" dirty="0"/>
              <a:t>Transient clusters</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1816" y="1626398"/>
            <a:ext cx="943827" cy="943827"/>
          </a:xfrm>
          <a:prstGeom prst="rect">
            <a:avLst/>
          </a:prstGeom>
        </p:spPr>
      </p:pic>
    </p:spTree>
    <p:extLst>
      <p:ext uri="{BB962C8B-B14F-4D97-AF65-F5344CB8AC3E}">
        <p14:creationId xmlns:p14="http://schemas.microsoft.com/office/powerpoint/2010/main" val="613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EMR?</a:t>
            </a:r>
          </a:p>
        </p:txBody>
      </p:sp>
    </p:spTree>
    <p:extLst>
      <p:ext uri="{BB962C8B-B14F-4D97-AF65-F5344CB8AC3E}">
        <p14:creationId xmlns:p14="http://schemas.microsoft.com/office/powerpoint/2010/main" val="1916182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295"/>
          <p:cNvPicPr/>
          <p:nvPr/>
        </p:nvPicPr>
        <p:blipFill>
          <a:blip r:embed="rId2">
            <a:extLst/>
          </a:blip>
          <a:stretch>
            <a:fillRect/>
          </a:stretch>
        </p:blipFill>
        <p:spPr>
          <a:xfrm>
            <a:off x="5014820" y="1307381"/>
            <a:ext cx="3077914" cy="2780546"/>
          </a:xfrm>
          <a:prstGeom prst="rect">
            <a:avLst/>
          </a:prstGeom>
        </p:spPr>
      </p:pic>
      <p:sp>
        <p:nvSpPr>
          <p:cNvPr id="298" name="Shape 298"/>
          <p:cNvSpPr/>
          <p:nvPr/>
        </p:nvSpPr>
        <p:spPr>
          <a:xfrm>
            <a:off x="4527807" y="2576471"/>
            <a:ext cx="543416" cy="18593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1828800">
              <a:buClr>
                <a:srgbClr val="FFFFFF"/>
              </a:buClr>
              <a:buFont typeface="Arial"/>
              <a:defRPr sz="1100">
                <a:uFill>
                  <a:solidFill>
                    <a:srgbClr val="FFFFFF"/>
                  </a:solidFill>
                </a:uFill>
              </a:defRPr>
            </a:lvl1pPr>
          </a:lstStyle>
          <a:p>
            <a:pPr lvl="0">
              <a:defRPr sz="1800">
                <a:solidFill>
                  <a:srgbClr val="000000"/>
                </a:solidFill>
                <a:uFillTx/>
              </a:defRPr>
            </a:pPr>
            <a:r>
              <a:rPr sz="1100" dirty="0">
                <a:solidFill>
                  <a:srgbClr val="FFFFFF"/>
                </a:solidFill>
                <a:uFill>
                  <a:solidFill>
                    <a:srgbClr val="FFFFFF"/>
                  </a:solidFill>
                </a:uFill>
              </a:rPr>
              <a:t># CPUs</a:t>
            </a:r>
          </a:p>
        </p:txBody>
      </p:sp>
      <p:sp>
        <p:nvSpPr>
          <p:cNvPr id="299" name="Shape 299"/>
          <p:cNvSpPr/>
          <p:nvPr/>
        </p:nvSpPr>
        <p:spPr>
          <a:xfrm>
            <a:off x="6426599" y="4068383"/>
            <a:ext cx="443124" cy="223138"/>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lvl1pPr defTabSz="1828800">
              <a:buClr>
                <a:srgbClr val="FFFFFF"/>
              </a:buClr>
              <a:buFont typeface="Arial"/>
              <a:defRPr sz="1100">
                <a:uFill>
                  <a:solidFill>
                    <a:srgbClr val="FFFFFF"/>
                  </a:solidFill>
                </a:uFill>
              </a:defRPr>
            </a:lvl1pPr>
          </a:lstStyle>
          <a:p>
            <a:pPr lvl="0">
              <a:defRPr sz="1800">
                <a:solidFill>
                  <a:srgbClr val="000000"/>
                </a:solidFill>
                <a:uFillTx/>
              </a:defRPr>
            </a:pPr>
            <a:r>
              <a:rPr lang="en-US" sz="1200" dirty="0">
                <a:solidFill>
                  <a:srgbClr val="FFFFFF"/>
                </a:solidFill>
              </a:rPr>
              <a:t>T</a:t>
            </a:r>
            <a:r>
              <a:rPr sz="1200">
                <a:solidFill>
                  <a:srgbClr val="FFFFFF"/>
                </a:solidFill>
                <a:uFill>
                  <a:solidFill>
                    <a:srgbClr val="FFFFFF"/>
                  </a:solidFill>
                </a:uFill>
              </a:rPr>
              <a:t>ime</a:t>
            </a:r>
            <a:endParaRPr sz="1200" dirty="0">
              <a:solidFill>
                <a:srgbClr val="FFFFFF"/>
              </a:solidFill>
              <a:uFill>
                <a:solidFill>
                  <a:srgbClr val="FFFFFF"/>
                </a:solidFill>
              </a:uFill>
            </a:endParaRPr>
          </a:p>
        </p:txBody>
      </p:sp>
      <p:pic>
        <p:nvPicPr>
          <p:cNvPr id="300" name="Picture 299"/>
          <p:cNvPicPr/>
          <p:nvPr/>
        </p:nvPicPr>
        <p:blipFill>
          <a:blip r:embed="rId2">
            <a:extLst/>
          </a:blip>
          <a:stretch>
            <a:fillRect/>
          </a:stretch>
        </p:blipFill>
        <p:spPr>
          <a:xfrm>
            <a:off x="930316" y="1229122"/>
            <a:ext cx="3077914" cy="2780546"/>
          </a:xfrm>
          <a:prstGeom prst="rect">
            <a:avLst/>
          </a:prstGeom>
        </p:spPr>
      </p:pic>
      <p:sp>
        <p:nvSpPr>
          <p:cNvPr id="302" name="Shape 302"/>
          <p:cNvSpPr/>
          <p:nvPr/>
        </p:nvSpPr>
        <p:spPr>
          <a:xfrm>
            <a:off x="378174" y="2498213"/>
            <a:ext cx="543416" cy="185931"/>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spAutoFit/>
          </a:bodyPr>
          <a:lstStyle>
            <a:lvl1pPr defTabSz="1828800">
              <a:buClr>
                <a:srgbClr val="FFFFFF"/>
              </a:buClr>
              <a:buFont typeface="Arial"/>
              <a:defRPr sz="1100">
                <a:uFill>
                  <a:solidFill>
                    <a:srgbClr val="FFFFFF"/>
                  </a:solidFill>
                </a:uFill>
              </a:defRPr>
            </a:lvl1pPr>
          </a:lstStyle>
          <a:p>
            <a:pPr lvl="0">
              <a:defRPr sz="1800">
                <a:solidFill>
                  <a:srgbClr val="000000"/>
                </a:solidFill>
                <a:uFillTx/>
              </a:defRPr>
            </a:pPr>
            <a:r>
              <a:rPr sz="1100">
                <a:solidFill>
                  <a:srgbClr val="FFFFFF"/>
                </a:solidFill>
                <a:uFill>
                  <a:solidFill>
                    <a:srgbClr val="FFFFFF"/>
                  </a:solidFill>
                </a:uFill>
              </a:rPr>
              <a:t># CPUs</a:t>
            </a:r>
          </a:p>
        </p:txBody>
      </p:sp>
      <p:sp>
        <p:nvSpPr>
          <p:cNvPr id="303" name="Shape 303"/>
          <p:cNvSpPr/>
          <p:nvPr/>
        </p:nvSpPr>
        <p:spPr>
          <a:xfrm>
            <a:off x="2342094" y="3990124"/>
            <a:ext cx="483168" cy="223138"/>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lvl1pPr defTabSz="1828800">
              <a:buClr>
                <a:srgbClr val="FFFFFF"/>
              </a:buClr>
              <a:buFont typeface="Arial"/>
              <a:defRPr sz="1100">
                <a:uFill>
                  <a:solidFill>
                    <a:srgbClr val="FFFFFF"/>
                  </a:solidFill>
                </a:uFill>
                <a:latin typeface="Sketchetik"/>
                <a:ea typeface="Sketchetik"/>
                <a:cs typeface="Sketchetik"/>
                <a:sym typeface="Sketchetik"/>
              </a:defRPr>
            </a:lvl1pPr>
          </a:lstStyle>
          <a:p>
            <a:pPr lvl="0">
              <a:defRPr sz="1800">
                <a:solidFill>
                  <a:srgbClr val="000000"/>
                </a:solidFill>
                <a:uFillTx/>
              </a:defRPr>
            </a:pPr>
            <a:r>
              <a:rPr lang="en-US" sz="1200" dirty="0">
                <a:solidFill>
                  <a:srgbClr val="FFFFFF"/>
                </a:solidFill>
                <a:uFillTx/>
                <a:latin typeface="+mn-lt"/>
              </a:rPr>
              <a:t>Time</a:t>
            </a:r>
            <a:endParaRPr sz="1200" dirty="0">
              <a:solidFill>
                <a:srgbClr val="FFFFFF"/>
              </a:solidFill>
              <a:uFill>
                <a:solidFill>
                  <a:srgbClr val="FFFFFF"/>
                </a:solidFill>
              </a:uFill>
              <a:latin typeface="+mn-lt"/>
            </a:endParaRPr>
          </a:p>
        </p:txBody>
      </p:sp>
      <p:sp>
        <p:nvSpPr>
          <p:cNvPr id="304" name="Shape 304"/>
          <p:cNvSpPr/>
          <p:nvPr/>
        </p:nvSpPr>
        <p:spPr>
          <a:xfrm>
            <a:off x="5140845" y="1634108"/>
            <a:ext cx="473221" cy="2335989"/>
          </a:xfrm>
          <a:prstGeom prst="rect">
            <a:avLst/>
          </a:prstGeom>
          <a:blipFill>
            <a:blip r:embed="rId3"/>
            <a:stretch>
              <a:fillRect/>
            </a:stretch>
          </a:blipFill>
          <a:ln w="3175">
            <a:miter lim="400000"/>
          </a:ln>
          <a:effectLst>
            <a:outerShdw blurRad="12700" rotWithShape="0">
              <a:srgbClr val="000000">
                <a:alpha val="50000"/>
              </a:srgbClr>
            </a:outerShdw>
          </a:effectLst>
        </p:spPr>
        <p:txBody>
          <a:bodyPr lIns="14287" tIns="14287" rIns="14287" bIns="14287" anchor="ctr"/>
          <a:lstStyle/>
          <a:p>
            <a:pPr lvl="0" algn="ctr" defTabSz="1828196">
              <a:buClr>
                <a:srgbClr val="FFFFFF">
                  <a:alpha val="99000"/>
                </a:srgbClr>
              </a:buClr>
              <a:buFont typeface="Arial"/>
              <a:defRPr sz="1400">
                <a:solidFill>
                  <a:srgbClr val="FFFFFF">
                    <a:alpha val="99000"/>
                  </a:srgbClr>
                </a:solidFill>
                <a:effectLst>
                  <a:outerShdw blurRad="38100" dist="12700" dir="5400000" rotWithShape="0">
                    <a:srgbClr val="000000">
                      <a:alpha val="50000"/>
                    </a:srgbClr>
                  </a:outerShdw>
                </a:effectLst>
                <a:uFill>
                  <a:solidFill>
                    <a:srgbClr val="FFFFFF">
                      <a:alpha val="99000"/>
                    </a:srgbClr>
                  </a:solidFill>
                </a:uFill>
              </a:defRPr>
            </a:pPr>
            <a:endParaRPr/>
          </a:p>
        </p:txBody>
      </p:sp>
      <p:sp>
        <p:nvSpPr>
          <p:cNvPr id="305" name="Shape 305"/>
          <p:cNvSpPr/>
          <p:nvPr/>
        </p:nvSpPr>
        <p:spPr>
          <a:xfrm rot="5400712">
            <a:off x="1991923" y="2477823"/>
            <a:ext cx="473222" cy="2335989"/>
          </a:xfrm>
          <a:prstGeom prst="rect">
            <a:avLst/>
          </a:prstGeom>
          <a:blipFill>
            <a:blip r:embed="rId3"/>
            <a:stretch>
              <a:fillRect/>
            </a:stretch>
          </a:blipFill>
          <a:ln w="3175">
            <a:miter lim="400000"/>
          </a:ln>
          <a:effectLst>
            <a:outerShdw blurRad="12700" rotWithShape="0">
              <a:srgbClr val="000000">
                <a:alpha val="50000"/>
              </a:srgbClr>
            </a:outerShdw>
          </a:effectLst>
        </p:spPr>
        <p:txBody>
          <a:bodyPr lIns="14287" tIns="14287" rIns="14287" bIns="14287" anchor="ctr"/>
          <a:lstStyle/>
          <a:p>
            <a:pPr lvl="0" algn="ctr" defTabSz="1828196">
              <a:buClr>
                <a:srgbClr val="FFFFFF">
                  <a:alpha val="99000"/>
                </a:srgbClr>
              </a:buClr>
              <a:buFont typeface="Arial"/>
              <a:defRPr sz="1400">
                <a:solidFill>
                  <a:srgbClr val="FFFFFF">
                    <a:alpha val="99000"/>
                  </a:srgbClr>
                </a:solidFill>
                <a:effectLst>
                  <a:outerShdw blurRad="38100" dist="12700" dir="5400000" rotWithShape="0">
                    <a:srgbClr val="000000">
                      <a:alpha val="50000"/>
                    </a:srgbClr>
                  </a:outerShdw>
                </a:effectLst>
                <a:uFill>
                  <a:solidFill>
                    <a:srgbClr val="FFFFFF">
                      <a:alpha val="99000"/>
                    </a:srgbClr>
                  </a:solidFill>
                </a:uFill>
              </a:defRPr>
            </a:pPr>
            <a:endParaRPr/>
          </a:p>
        </p:txBody>
      </p:sp>
      <p:sp>
        <p:nvSpPr>
          <p:cNvPr id="306" name="Shape 306"/>
          <p:cNvSpPr/>
          <p:nvPr/>
        </p:nvSpPr>
        <p:spPr>
          <a:xfrm>
            <a:off x="5659923" y="4465899"/>
            <a:ext cx="1873654" cy="253916"/>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lvl="0" defTabSz="1828800">
              <a:buClr>
                <a:srgbClr val="FFFFFF"/>
              </a:buClr>
              <a:buFont typeface="Arial"/>
              <a:defRPr>
                <a:solidFill>
                  <a:srgbClr val="000000"/>
                </a:solidFill>
              </a:defRPr>
            </a:pPr>
            <a:r>
              <a:rPr sz="1400" dirty="0">
                <a:solidFill>
                  <a:srgbClr val="FFFFFF"/>
                </a:solidFill>
                <a:uFill>
                  <a:solidFill>
                    <a:srgbClr val="FFFFFF"/>
                  </a:solidFill>
                </a:uFill>
              </a:rPr>
              <a:t>Wall clock time: </a:t>
            </a:r>
            <a:r>
              <a:rPr sz="1400" b="1" dirty="0">
                <a:solidFill>
                  <a:schemeClr val="accent2"/>
                </a:solidFill>
                <a:uFill>
                  <a:solidFill>
                    <a:srgbClr val="FFFFFF"/>
                  </a:solidFill>
                </a:uFill>
              </a:rPr>
              <a:t>1 hour</a:t>
            </a:r>
          </a:p>
        </p:txBody>
      </p:sp>
      <p:sp>
        <p:nvSpPr>
          <p:cNvPr id="307" name="Shape 307"/>
          <p:cNvSpPr/>
          <p:nvPr/>
        </p:nvSpPr>
        <p:spPr>
          <a:xfrm>
            <a:off x="1544743" y="4393189"/>
            <a:ext cx="2072427" cy="253916"/>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lvl="0" defTabSz="1828800">
              <a:buClr>
                <a:srgbClr val="FFFFFF"/>
              </a:buClr>
              <a:buFont typeface="Arial"/>
              <a:defRPr>
                <a:solidFill>
                  <a:srgbClr val="000000"/>
                </a:solidFill>
              </a:defRPr>
            </a:pPr>
            <a:r>
              <a:rPr sz="1400" dirty="0">
                <a:solidFill>
                  <a:srgbClr val="FFFFFF"/>
                </a:solidFill>
                <a:uFill>
                  <a:solidFill>
                    <a:srgbClr val="FFFFFF"/>
                  </a:solidFill>
                </a:uFill>
              </a:rPr>
              <a:t>Wall clock time: </a:t>
            </a:r>
            <a:r>
              <a:rPr lang="en-US" sz="1400" b="1" dirty="0">
                <a:solidFill>
                  <a:schemeClr val="accent2"/>
                </a:solidFill>
                <a:uFill>
                  <a:solidFill>
                    <a:srgbClr val="FFFFFF"/>
                  </a:solidFill>
                </a:uFill>
              </a:rPr>
              <a:t>10 hours</a:t>
            </a:r>
            <a:endParaRPr sz="1400" b="1" dirty="0">
              <a:solidFill>
                <a:schemeClr val="accent2"/>
              </a:solidFill>
              <a:uFill>
                <a:solidFill>
                  <a:srgbClr val="FFFFFF"/>
                </a:solidFill>
              </a:uFill>
            </a:endParaRPr>
          </a:p>
        </p:txBody>
      </p:sp>
      <p:sp>
        <p:nvSpPr>
          <p:cNvPr id="2" name="Title 1">
            <a:extLst>
              <a:ext uri="{FF2B5EF4-FFF2-40B4-BE49-F238E27FC236}">
                <a16:creationId xmlns:a16="http://schemas.microsoft.com/office/drawing/2014/main" id="{41932EED-9BB9-1042-BA34-7096CBA956C6}"/>
              </a:ext>
            </a:extLst>
          </p:cNvPr>
          <p:cNvSpPr>
            <a:spLocks noGrp="1"/>
          </p:cNvSpPr>
          <p:nvPr>
            <p:ph type="title"/>
          </p:nvPr>
        </p:nvSpPr>
        <p:spPr/>
        <p:txBody>
          <a:bodyPr/>
          <a:lstStyle/>
          <a:p>
            <a:r>
              <a:rPr lang="en-US" dirty="0"/>
              <a:t>Cost &amp; time</a:t>
            </a:r>
          </a:p>
        </p:txBody>
      </p:sp>
    </p:spTree>
    <p:extLst>
      <p:ext uri="{BB962C8B-B14F-4D97-AF65-F5344CB8AC3E}">
        <p14:creationId xmlns:p14="http://schemas.microsoft.com/office/powerpoint/2010/main" val="7485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500"/>
                                        <p:tgtEl>
                                          <p:spTgt spid="3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2"/>
                                        </p:tgtEl>
                                        <p:attrNameLst>
                                          <p:attrName>style.visibility</p:attrName>
                                        </p:attrNameLst>
                                      </p:cBhvr>
                                      <p:to>
                                        <p:strVal val="visible"/>
                                      </p:to>
                                    </p:set>
                                    <p:animEffect transition="in" filter="fade">
                                      <p:cBhvr>
                                        <p:cTn id="10" dur="500"/>
                                        <p:tgtEl>
                                          <p:spTgt spid="3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3"/>
                                        </p:tgtEl>
                                        <p:attrNameLst>
                                          <p:attrName>style.visibility</p:attrName>
                                        </p:attrNameLst>
                                      </p:cBhvr>
                                      <p:to>
                                        <p:strVal val="visible"/>
                                      </p:to>
                                    </p:set>
                                    <p:animEffect transition="in" filter="fade">
                                      <p:cBhvr>
                                        <p:cTn id="13" dur="500"/>
                                        <p:tgtEl>
                                          <p:spTgt spid="3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500"/>
                                        <p:tgtEl>
                                          <p:spTgt spid="30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
                                        </p:tgtEl>
                                        <p:attrNameLst>
                                          <p:attrName>style.visibility</p:attrName>
                                        </p:attrNameLst>
                                      </p:cBhvr>
                                      <p:to>
                                        <p:strVal val="visible"/>
                                      </p:to>
                                    </p:set>
                                    <p:animEffect transition="in" filter="fade">
                                      <p:cBhvr>
                                        <p:cTn id="19" dur="500"/>
                                        <p:tgtEl>
                                          <p:spTgt spid="3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6"/>
                                        </p:tgtEl>
                                        <p:attrNameLst>
                                          <p:attrName>style.visibility</p:attrName>
                                        </p:attrNameLst>
                                      </p:cBhvr>
                                      <p:to>
                                        <p:strVal val="visible"/>
                                      </p:to>
                                    </p:set>
                                    <p:animEffect transition="in" filter="fade">
                                      <p:cBhvr>
                                        <p:cTn id="24" dur="500"/>
                                        <p:tgtEl>
                                          <p:spTgt spid="2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500"/>
                                        <p:tgtEl>
                                          <p:spTgt spid="29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500"/>
                                        <p:tgtEl>
                                          <p:spTgt spid="2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4"/>
                                        </p:tgtEl>
                                        <p:attrNameLst>
                                          <p:attrName>style.visibility</p:attrName>
                                        </p:attrNameLst>
                                      </p:cBhvr>
                                      <p:to>
                                        <p:strVal val="visible"/>
                                      </p:to>
                                    </p:set>
                                    <p:animEffect transition="in" filter="fade">
                                      <p:cBhvr>
                                        <p:cTn id="33" dur="500"/>
                                        <p:tgtEl>
                                          <p:spTgt spid="3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6"/>
                                        </p:tgtEl>
                                        <p:attrNameLst>
                                          <p:attrName>style.visibility</p:attrName>
                                        </p:attrNameLst>
                                      </p:cBhvr>
                                      <p:to>
                                        <p:strVal val="visible"/>
                                      </p:to>
                                    </p:set>
                                    <p:animEffect transition="in" filter="fade">
                                      <p:cBhvr>
                                        <p:cTn id="36"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9" grpId="0" animBg="1"/>
      <p:bldP spid="302" grpId="0" animBg="1"/>
      <p:bldP spid="303" grpId="0" animBg="1"/>
      <p:bldP spid="304" grpId="0" animBg="1"/>
      <p:bldP spid="305" grpId="0" animBg="1"/>
      <p:bldP spid="306" grpId="0" animBg="1"/>
      <p:bldP spid="30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Low-cost</a:t>
            </a:r>
          </a:p>
        </p:txBody>
      </p:sp>
      <p:sp>
        <p:nvSpPr>
          <p:cNvPr id="30" name="Text Placeholder 3"/>
          <p:cNvSpPr>
            <a:spLocks noGrp="1"/>
          </p:cNvSpPr>
          <p:nvPr>
            <p:ph type="body" sz="half" idx="2"/>
          </p:nvPr>
        </p:nvSpPr>
        <p:spPr>
          <a:xfrm>
            <a:off x="5919151" y="2625176"/>
            <a:ext cx="1924050" cy="440620"/>
          </a:xfrm>
        </p:spPr>
        <p:txBody>
          <a:bodyPr/>
          <a:lstStyle/>
          <a:p>
            <a:r>
              <a:rPr lang="en-US" b="1" dirty="0"/>
              <a:t>Spot instances</a:t>
            </a:r>
          </a:p>
          <a:p>
            <a:r>
              <a:rPr lang="en-US" b="1" dirty="0"/>
              <a:t>&amp;</a:t>
            </a:r>
          </a:p>
          <a:p>
            <a:r>
              <a:rPr lang="en-US" b="1" dirty="0"/>
              <a:t>Instance Fleets </a:t>
            </a:r>
          </a:p>
        </p:txBody>
      </p:sp>
      <p:sp>
        <p:nvSpPr>
          <p:cNvPr id="32" name="Text Placeholder 3"/>
          <p:cNvSpPr>
            <a:spLocks noGrp="1"/>
          </p:cNvSpPr>
          <p:nvPr>
            <p:ph type="body" sz="half" idx="11"/>
          </p:nvPr>
        </p:nvSpPr>
        <p:spPr>
          <a:xfrm>
            <a:off x="781704" y="2625176"/>
            <a:ext cx="1924050" cy="1121379"/>
          </a:xfrm>
        </p:spPr>
        <p:txBody>
          <a:bodyPr/>
          <a:lstStyle/>
          <a:p>
            <a:r>
              <a:rPr lang="en-US" b="1" dirty="0"/>
              <a:t>Transient clusters</a:t>
            </a:r>
          </a:p>
        </p:txBody>
      </p:sp>
      <p:sp>
        <p:nvSpPr>
          <p:cNvPr id="34" name="Text Placeholder 3"/>
          <p:cNvSpPr>
            <a:spLocks noGrp="1"/>
          </p:cNvSpPr>
          <p:nvPr>
            <p:ph type="body" sz="half" idx="13"/>
          </p:nvPr>
        </p:nvSpPr>
        <p:spPr>
          <a:xfrm>
            <a:off x="3332012" y="2625176"/>
            <a:ext cx="1924050" cy="525987"/>
          </a:xfrm>
        </p:spPr>
        <p:txBody>
          <a:bodyPr/>
          <a:lstStyle/>
          <a:p>
            <a:r>
              <a:rPr lang="en-US" b="1" dirty="0"/>
              <a:t>Reserved instances</a:t>
            </a:r>
          </a:p>
        </p:txBody>
      </p:sp>
      <p:pic>
        <p:nvPicPr>
          <p:cNvPr id="3" name="Picture 2"/>
          <p:cNvPicPr>
            <a:picLocks noChangeAspect="1"/>
          </p:cNvPicPr>
          <p:nvPr/>
        </p:nvPicPr>
        <p:blipFill>
          <a:blip r:embed="rId3"/>
          <a:stretch>
            <a:fillRect/>
          </a:stretch>
        </p:blipFill>
        <p:spPr>
          <a:xfrm>
            <a:off x="6925877" y="1920451"/>
            <a:ext cx="407038" cy="42965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1816" y="1626398"/>
            <a:ext cx="943827" cy="943827"/>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9844" y="1630915"/>
            <a:ext cx="908386" cy="908386"/>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82791" y="1708138"/>
            <a:ext cx="946605" cy="862087"/>
          </a:xfrm>
          <a:prstGeom prst="rect">
            <a:avLst/>
          </a:prstGeom>
        </p:spPr>
      </p:pic>
    </p:spTree>
    <p:extLst>
      <p:ext uri="{BB962C8B-B14F-4D97-AF65-F5344CB8AC3E}">
        <p14:creationId xmlns:p14="http://schemas.microsoft.com/office/powerpoint/2010/main" val="105807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Effect transition="in" filter="fade">
                                      <p:cBhvr>
                                        <p:cTn id="15" dur="500"/>
                                        <p:tgtEl>
                                          <p:spTgt spid="3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xEl>
                                              <p:pRg st="1" end="1"/>
                                            </p:txEl>
                                          </p:spTgt>
                                        </p:tgtEl>
                                        <p:attrNameLst>
                                          <p:attrName>style.visibility</p:attrName>
                                        </p:attrNameLst>
                                      </p:cBhvr>
                                      <p:to>
                                        <p:strVal val="visible"/>
                                      </p:to>
                                    </p:set>
                                    <p:animEffect transition="in" filter="fade">
                                      <p:cBhvr>
                                        <p:cTn id="20" dur="500"/>
                                        <p:tgtEl>
                                          <p:spTgt spid="3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animEffect transition="in" filter="fade">
                                      <p:cBhvr>
                                        <p:cTn id="25" dur="500"/>
                                        <p:tgtEl>
                                          <p:spTgt spid="30">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846685" y="1423092"/>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$0.27</a:t>
            </a:r>
          </a:p>
        </p:txBody>
      </p:sp>
      <p:sp>
        <p:nvSpPr>
          <p:cNvPr id="11" name="Rounded Rectangle 10"/>
          <p:cNvSpPr/>
          <p:nvPr/>
        </p:nvSpPr>
        <p:spPr>
          <a:xfrm>
            <a:off x="2477429" y="1423092"/>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$0.29</a:t>
            </a:r>
          </a:p>
        </p:txBody>
      </p:sp>
      <p:sp>
        <p:nvSpPr>
          <p:cNvPr id="15" name="Rounded Rectangle 14"/>
          <p:cNvSpPr/>
          <p:nvPr/>
        </p:nvSpPr>
        <p:spPr>
          <a:xfrm>
            <a:off x="1215941" y="1423092"/>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$0.50</a:t>
            </a:r>
          </a:p>
        </p:txBody>
      </p:sp>
      <p:sp>
        <p:nvSpPr>
          <p:cNvPr id="21" name="Rounded Rectangle 20"/>
          <p:cNvSpPr/>
          <p:nvPr/>
        </p:nvSpPr>
        <p:spPr>
          <a:xfrm>
            <a:off x="1846685" y="959982"/>
            <a:ext cx="533400" cy="347437"/>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1b</a:t>
            </a:r>
          </a:p>
        </p:txBody>
      </p:sp>
      <p:sp>
        <p:nvSpPr>
          <p:cNvPr id="22" name="Rounded Rectangle 21"/>
          <p:cNvSpPr/>
          <p:nvPr/>
        </p:nvSpPr>
        <p:spPr>
          <a:xfrm>
            <a:off x="2477429" y="959982"/>
            <a:ext cx="533400" cy="347437"/>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1c</a:t>
            </a:r>
          </a:p>
        </p:txBody>
      </p:sp>
      <p:sp>
        <p:nvSpPr>
          <p:cNvPr id="25" name="Rounded Rectangle 24"/>
          <p:cNvSpPr/>
          <p:nvPr/>
        </p:nvSpPr>
        <p:spPr>
          <a:xfrm>
            <a:off x="1215941" y="959982"/>
            <a:ext cx="533400" cy="347437"/>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1a</a:t>
            </a:r>
          </a:p>
        </p:txBody>
      </p:sp>
      <p:sp>
        <p:nvSpPr>
          <p:cNvPr id="26" name="Rounded Rectangle 25"/>
          <p:cNvSpPr/>
          <p:nvPr/>
        </p:nvSpPr>
        <p:spPr>
          <a:xfrm>
            <a:off x="736467" y="1423092"/>
            <a:ext cx="382130" cy="542925"/>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0" dirty="0">
                <a:solidFill>
                  <a:schemeClr val="tx1"/>
                </a:solidFill>
              </a:rPr>
              <a:t>8XL</a:t>
            </a:r>
          </a:p>
        </p:txBody>
      </p:sp>
      <p:sp>
        <p:nvSpPr>
          <p:cNvPr id="33" name="Rounded Rectangle 32"/>
          <p:cNvSpPr/>
          <p:nvPr/>
        </p:nvSpPr>
        <p:spPr>
          <a:xfrm>
            <a:off x="1841307" y="2081690"/>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$0.30</a:t>
            </a:r>
          </a:p>
        </p:txBody>
      </p:sp>
      <p:sp>
        <p:nvSpPr>
          <p:cNvPr id="34" name="Rounded Rectangle 33"/>
          <p:cNvSpPr/>
          <p:nvPr/>
        </p:nvSpPr>
        <p:spPr>
          <a:xfrm>
            <a:off x="2472051" y="2081690"/>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$0.16</a:t>
            </a:r>
          </a:p>
        </p:txBody>
      </p:sp>
      <p:sp>
        <p:nvSpPr>
          <p:cNvPr id="37" name="Rounded Rectangle 36"/>
          <p:cNvSpPr/>
          <p:nvPr/>
        </p:nvSpPr>
        <p:spPr>
          <a:xfrm>
            <a:off x="1210563" y="2081690"/>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$0.21</a:t>
            </a:r>
          </a:p>
        </p:txBody>
      </p:sp>
      <p:sp>
        <p:nvSpPr>
          <p:cNvPr id="38" name="Rounded Rectangle 37"/>
          <p:cNvSpPr/>
          <p:nvPr/>
        </p:nvSpPr>
        <p:spPr>
          <a:xfrm>
            <a:off x="731090" y="2081690"/>
            <a:ext cx="382130" cy="542925"/>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0" dirty="0">
                <a:solidFill>
                  <a:schemeClr val="tx1"/>
                </a:solidFill>
              </a:rPr>
              <a:t>4XL</a:t>
            </a:r>
          </a:p>
        </p:txBody>
      </p:sp>
      <p:sp>
        <p:nvSpPr>
          <p:cNvPr id="45" name="Rounded Rectangle 44"/>
          <p:cNvSpPr/>
          <p:nvPr/>
        </p:nvSpPr>
        <p:spPr>
          <a:xfrm>
            <a:off x="1841307" y="2740289"/>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$0.07</a:t>
            </a:r>
          </a:p>
        </p:txBody>
      </p:sp>
      <p:sp>
        <p:nvSpPr>
          <p:cNvPr id="46" name="Rounded Rectangle 45"/>
          <p:cNvSpPr/>
          <p:nvPr/>
        </p:nvSpPr>
        <p:spPr>
          <a:xfrm>
            <a:off x="2472051" y="2740289"/>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$0.08</a:t>
            </a:r>
          </a:p>
        </p:txBody>
      </p:sp>
      <p:sp>
        <p:nvSpPr>
          <p:cNvPr id="49" name="Rounded Rectangle 48"/>
          <p:cNvSpPr/>
          <p:nvPr/>
        </p:nvSpPr>
        <p:spPr>
          <a:xfrm>
            <a:off x="1210563" y="2740289"/>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$0.08</a:t>
            </a:r>
          </a:p>
        </p:txBody>
      </p:sp>
      <p:sp>
        <p:nvSpPr>
          <p:cNvPr id="50" name="Rounded Rectangle 49"/>
          <p:cNvSpPr/>
          <p:nvPr/>
        </p:nvSpPr>
        <p:spPr>
          <a:xfrm>
            <a:off x="731090" y="2740289"/>
            <a:ext cx="382130" cy="542925"/>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0" dirty="0">
                <a:solidFill>
                  <a:schemeClr val="tx1"/>
                </a:solidFill>
              </a:rPr>
              <a:t>2XL</a:t>
            </a:r>
          </a:p>
        </p:txBody>
      </p:sp>
      <p:sp>
        <p:nvSpPr>
          <p:cNvPr id="51" name="Rounded Rectangle 50"/>
          <p:cNvSpPr/>
          <p:nvPr/>
        </p:nvSpPr>
        <p:spPr>
          <a:xfrm>
            <a:off x="1846685" y="3398887"/>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$0.05</a:t>
            </a:r>
          </a:p>
        </p:txBody>
      </p:sp>
      <p:sp>
        <p:nvSpPr>
          <p:cNvPr id="52" name="Rounded Rectangle 51"/>
          <p:cNvSpPr/>
          <p:nvPr/>
        </p:nvSpPr>
        <p:spPr>
          <a:xfrm>
            <a:off x="2477429" y="3398887"/>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$0.04</a:t>
            </a:r>
          </a:p>
        </p:txBody>
      </p:sp>
      <p:sp>
        <p:nvSpPr>
          <p:cNvPr id="55" name="Rounded Rectangle 54"/>
          <p:cNvSpPr/>
          <p:nvPr/>
        </p:nvSpPr>
        <p:spPr>
          <a:xfrm>
            <a:off x="1215941" y="3398887"/>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$0.04</a:t>
            </a:r>
          </a:p>
        </p:txBody>
      </p:sp>
      <p:sp>
        <p:nvSpPr>
          <p:cNvPr id="56" name="Rounded Rectangle 55"/>
          <p:cNvSpPr/>
          <p:nvPr/>
        </p:nvSpPr>
        <p:spPr>
          <a:xfrm>
            <a:off x="736467" y="3398887"/>
            <a:ext cx="382130" cy="542925"/>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0" dirty="0">
                <a:solidFill>
                  <a:schemeClr val="tx1"/>
                </a:solidFill>
              </a:rPr>
              <a:t>XL</a:t>
            </a:r>
          </a:p>
        </p:txBody>
      </p:sp>
      <p:sp>
        <p:nvSpPr>
          <p:cNvPr id="58" name="Rounded Rectangle 57"/>
          <p:cNvSpPr/>
          <p:nvPr/>
        </p:nvSpPr>
        <p:spPr>
          <a:xfrm>
            <a:off x="1841307" y="4057485"/>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$0.01</a:t>
            </a:r>
          </a:p>
        </p:txBody>
      </p:sp>
      <p:sp>
        <p:nvSpPr>
          <p:cNvPr id="59" name="Rounded Rectangle 58"/>
          <p:cNvSpPr/>
          <p:nvPr/>
        </p:nvSpPr>
        <p:spPr>
          <a:xfrm>
            <a:off x="2472051" y="4057485"/>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$0.04</a:t>
            </a:r>
          </a:p>
        </p:txBody>
      </p:sp>
      <p:sp>
        <p:nvSpPr>
          <p:cNvPr id="62" name="Rounded Rectangle 61"/>
          <p:cNvSpPr/>
          <p:nvPr/>
        </p:nvSpPr>
        <p:spPr>
          <a:xfrm>
            <a:off x="1210563" y="4057485"/>
            <a:ext cx="533400" cy="542925"/>
          </a:xfrm>
          <a:prstGeom prst="roundRect">
            <a:avLst>
              <a:gd name="adj" fmla="val 7800"/>
            </a:avLst>
          </a:prstGeom>
          <a:solidFill>
            <a:srgbClr val="F7981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t>$0.01</a:t>
            </a:r>
          </a:p>
        </p:txBody>
      </p:sp>
      <p:sp>
        <p:nvSpPr>
          <p:cNvPr id="63" name="Rounded Rectangle 62"/>
          <p:cNvSpPr/>
          <p:nvPr/>
        </p:nvSpPr>
        <p:spPr>
          <a:xfrm>
            <a:off x="731090" y="4057485"/>
            <a:ext cx="382130" cy="542925"/>
          </a:xfrm>
          <a:prstGeom prst="roundRect">
            <a:avLst>
              <a:gd name="adj" fmla="val 7800"/>
            </a:avLst>
          </a:prstGeom>
          <a:solidFill>
            <a:schemeClr val="bg1"/>
          </a:solidFill>
          <a:ln>
            <a:solidFill>
              <a:srgbClr val="F7981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0" dirty="0">
                <a:solidFill>
                  <a:schemeClr val="tx1"/>
                </a:solidFill>
              </a:rPr>
              <a:t>L</a:t>
            </a:r>
          </a:p>
        </p:txBody>
      </p:sp>
      <p:sp>
        <p:nvSpPr>
          <p:cNvPr id="65" name="Rounded Rectangle 64"/>
          <p:cNvSpPr/>
          <p:nvPr/>
        </p:nvSpPr>
        <p:spPr>
          <a:xfrm>
            <a:off x="736467" y="959982"/>
            <a:ext cx="382130" cy="347437"/>
          </a:xfrm>
          <a:prstGeom prst="roundRect">
            <a:avLst>
              <a:gd name="adj" fmla="val 78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100" b="1" dirty="0">
                <a:solidFill>
                  <a:schemeClr val="bg1"/>
                </a:solidFill>
              </a:rPr>
              <a:t>C3</a:t>
            </a:r>
          </a:p>
        </p:txBody>
      </p:sp>
      <p:sp>
        <p:nvSpPr>
          <p:cNvPr id="66" name="Rounded Rectangle 65"/>
          <p:cNvSpPr/>
          <p:nvPr/>
        </p:nvSpPr>
        <p:spPr>
          <a:xfrm>
            <a:off x="3114063" y="1423092"/>
            <a:ext cx="533400" cy="542925"/>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lumMod val="95000"/>
                  </a:schemeClr>
                </a:solidFill>
              </a:rPr>
              <a:t>$1.76</a:t>
            </a:r>
          </a:p>
        </p:txBody>
      </p:sp>
      <p:sp>
        <p:nvSpPr>
          <p:cNvPr id="67" name="Rounded Rectangle 66"/>
          <p:cNvSpPr/>
          <p:nvPr/>
        </p:nvSpPr>
        <p:spPr>
          <a:xfrm>
            <a:off x="3114063" y="959982"/>
            <a:ext cx="533400" cy="347437"/>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bg1">
                    <a:lumMod val="95000"/>
                  </a:schemeClr>
                </a:solidFill>
              </a:rPr>
              <a:t>On</a:t>
            </a:r>
          </a:p>
          <a:p>
            <a:pPr algn="ctr"/>
            <a:r>
              <a:rPr lang="en-US" sz="1050" dirty="0">
                <a:solidFill>
                  <a:schemeClr val="bg1">
                    <a:lumMod val="95000"/>
                  </a:schemeClr>
                </a:solidFill>
              </a:rPr>
              <a:t>Demand</a:t>
            </a:r>
          </a:p>
        </p:txBody>
      </p:sp>
      <p:sp>
        <p:nvSpPr>
          <p:cNvPr id="68" name="Rounded Rectangle 67"/>
          <p:cNvSpPr/>
          <p:nvPr/>
        </p:nvSpPr>
        <p:spPr>
          <a:xfrm>
            <a:off x="3108686" y="2081690"/>
            <a:ext cx="533400" cy="542925"/>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lumMod val="95000"/>
                  </a:schemeClr>
                </a:solidFill>
              </a:rPr>
              <a:t>$0.88</a:t>
            </a:r>
          </a:p>
        </p:txBody>
      </p:sp>
      <p:sp>
        <p:nvSpPr>
          <p:cNvPr id="69" name="Rounded Rectangle 68"/>
          <p:cNvSpPr/>
          <p:nvPr/>
        </p:nvSpPr>
        <p:spPr>
          <a:xfrm>
            <a:off x="3108686" y="2740289"/>
            <a:ext cx="533400" cy="542925"/>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lumMod val="95000"/>
                  </a:schemeClr>
                </a:solidFill>
              </a:rPr>
              <a:t>$0.44</a:t>
            </a:r>
          </a:p>
        </p:txBody>
      </p:sp>
      <p:sp>
        <p:nvSpPr>
          <p:cNvPr id="70" name="Rounded Rectangle 69"/>
          <p:cNvSpPr/>
          <p:nvPr/>
        </p:nvSpPr>
        <p:spPr>
          <a:xfrm>
            <a:off x="3114063" y="3398887"/>
            <a:ext cx="533400" cy="542925"/>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lumMod val="95000"/>
                  </a:schemeClr>
                </a:solidFill>
              </a:rPr>
              <a:t>$.22</a:t>
            </a:r>
          </a:p>
        </p:txBody>
      </p:sp>
      <p:sp>
        <p:nvSpPr>
          <p:cNvPr id="71" name="Rounded Rectangle 70"/>
          <p:cNvSpPr/>
          <p:nvPr/>
        </p:nvSpPr>
        <p:spPr>
          <a:xfrm>
            <a:off x="3108686" y="4057485"/>
            <a:ext cx="533400" cy="542925"/>
          </a:xfrm>
          <a:prstGeom prst="roundRect">
            <a:avLst>
              <a:gd name="adj" fmla="val 78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lumMod val="95000"/>
                  </a:schemeClr>
                </a:solidFill>
              </a:rPr>
              <a:t>$0.11</a:t>
            </a:r>
          </a:p>
        </p:txBody>
      </p:sp>
      <p:sp>
        <p:nvSpPr>
          <p:cNvPr id="4" name="Rectangle 3"/>
          <p:cNvSpPr/>
          <p:nvPr/>
        </p:nvSpPr>
        <p:spPr>
          <a:xfrm>
            <a:off x="4534984" y="1466964"/>
            <a:ext cx="2364750"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Each instance family</a:t>
            </a:r>
          </a:p>
        </p:txBody>
      </p:sp>
      <p:sp>
        <p:nvSpPr>
          <p:cNvPr id="5" name="Rectangle 4"/>
          <p:cNvSpPr/>
          <p:nvPr/>
        </p:nvSpPr>
        <p:spPr>
          <a:xfrm>
            <a:off x="4534984" y="2047316"/>
            <a:ext cx="2108269"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Each instance size</a:t>
            </a:r>
          </a:p>
        </p:txBody>
      </p:sp>
      <p:sp>
        <p:nvSpPr>
          <p:cNvPr id="39" name="Rectangle 38"/>
          <p:cNvSpPr/>
          <p:nvPr/>
        </p:nvSpPr>
        <p:spPr>
          <a:xfrm>
            <a:off x="4534984" y="2680477"/>
            <a:ext cx="2501710"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Each Availability Zone</a:t>
            </a:r>
          </a:p>
        </p:txBody>
      </p:sp>
      <p:sp>
        <p:nvSpPr>
          <p:cNvPr id="40" name="Rectangle 39"/>
          <p:cNvSpPr/>
          <p:nvPr/>
        </p:nvSpPr>
        <p:spPr>
          <a:xfrm>
            <a:off x="4534984" y="3313638"/>
            <a:ext cx="1744388"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every region</a:t>
            </a:r>
          </a:p>
        </p:txBody>
      </p:sp>
      <p:sp>
        <p:nvSpPr>
          <p:cNvPr id="41" name="Rectangle 40"/>
          <p:cNvSpPr/>
          <p:nvPr/>
        </p:nvSpPr>
        <p:spPr>
          <a:xfrm>
            <a:off x="4534984" y="4286023"/>
            <a:ext cx="3201517"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 a separate </a:t>
            </a:r>
            <a:r>
              <a:rPr lang="en-US" sz="2000" b="1" i="1"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Spot Market</a:t>
            </a:r>
          </a:p>
        </p:txBody>
      </p:sp>
      <p:sp>
        <p:nvSpPr>
          <p:cNvPr id="42" name="Title 1"/>
          <p:cNvSpPr txBox="1">
            <a:spLocks/>
          </p:cNvSpPr>
          <p:nvPr/>
        </p:nvSpPr>
        <p:spPr>
          <a:xfrm>
            <a:off x="336788" y="114936"/>
            <a:ext cx="8510997" cy="54574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Spot Market</a:t>
            </a:r>
          </a:p>
        </p:txBody>
      </p:sp>
    </p:spTree>
    <p:extLst>
      <p:ext uri="{BB962C8B-B14F-4D97-AF65-F5344CB8AC3E}">
        <p14:creationId xmlns:p14="http://schemas.microsoft.com/office/powerpoint/2010/main" val="154314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37469" y="782092"/>
            <a:ext cx="5608100" cy="4137886"/>
          </a:xfrm>
          <a:prstGeom prst="rect">
            <a:avLst/>
          </a:prstGeom>
        </p:spPr>
      </p:pic>
      <p:sp>
        <p:nvSpPr>
          <p:cNvPr id="5" name="Title 4"/>
          <p:cNvSpPr>
            <a:spLocks noGrp="1"/>
          </p:cNvSpPr>
          <p:nvPr>
            <p:ph type="title"/>
          </p:nvPr>
        </p:nvSpPr>
        <p:spPr/>
        <p:txBody>
          <a:bodyPr/>
          <a:lstStyle/>
          <a:p>
            <a:r>
              <a:rPr lang="en-US" dirty="0"/>
              <a:t>The Spot Bid Advisor</a:t>
            </a:r>
          </a:p>
        </p:txBody>
      </p:sp>
    </p:spTree>
    <p:extLst>
      <p:ext uri="{BB962C8B-B14F-4D97-AF65-F5344CB8AC3E}">
        <p14:creationId xmlns:p14="http://schemas.microsoft.com/office/powerpoint/2010/main" val="1386863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63708" y="1358007"/>
            <a:ext cx="5765194" cy="797951"/>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4" name="Rounded Rectangle 3"/>
          <p:cNvSpPr/>
          <p:nvPr/>
        </p:nvSpPr>
        <p:spPr>
          <a:xfrm>
            <a:off x="463710" y="2309777"/>
            <a:ext cx="2144744" cy="1951713"/>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5" name="Freeform 18"/>
          <p:cNvSpPr>
            <a:spLocks/>
          </p:cNvSpPr>
          <p:nvPr/>
        </p:nvSpPr>
        <p:spPr bwMode="auto">
          <a:xfrm>
            <a:off x="2889797" y="1534451"/>
            <a:ext cx="599423" cy="496658"/>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6" name="Rounded Rectangle 5"/>
          <p:cNvSpPr/>
          <p:nvPr/>
        </p:nvSpPr>
        <p:spPr>
          <a:xfrm>
            <a:off x="3105917" y="2309777"/>
            <a:ext cx="726486" cy="1951713"/>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7" name="TextBox 6"/>
          <p:cNvSpPr txBox="1"/>
          <p:nvPr/>
        </p:nvSpPr>
        <p:spPr>
          <a:xfrm>
            <a:off x="2373718" y="1197864"/>
            <a:ext cx="1991251" cy="307777"/>
          </a:xfrm>
          <a:prstGeom prst="rect">
            <a:avLst/>
          </a:prstGeom>
          <a:solidFill>
            <a:schemeClr val="bg1"/>
          </a:solid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Master instance group</a:t>
            </a:r>
          </a:p>
        </p:txBody>
      </p:sp>
      <p:sp>
        <p:nvSpPr>
          <p:cNvPr id="8" name="TextBox 7"/>
          <p:cNvSpPr txBox="1"/>
          <p:nvPr/>
        </p:nvSpPr>
        <p:spPr>
          <a:xfrm>
            <a:off x="478456" y="907457"/>
            <a:ext cx="1138453" cy="307777"/>
          </a:xfrm>
          <a:prstGeom prst="rect">
            <a:avLst/>
          </a:prstGeom>
          <a:solidFill>
            <a:schemeClr val="bg1"/>
          </a:solid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EMR cluster</a:t>
            </a:r>
          </a:p>
        </p:txBody>
      </p:sp>
      <p:sp>
        <p:nvSpPr>
          <p:cNvPr id="9" name="TextBox 8"/>
          <p:cNvSpPr txBox="1"/>
          <p:nvPr/>
        </p:nvSpPr>
        <p:spPr>
          <a:xfrm>
            <a:off x="3563696" y="4308589"/>
            <a:ext cx="1865704" cy="307777"/>
          </a:xfrm>
          <a:prstGeom prst="rect">
            <a:avLst/>
          </a:prstGeom>
          <a:solidFill>
            <a:schemeClr val="bg1"/>
          </a:solid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Task instance groups</a:t>
            </a:r>
          </a:p>
        </p:txBody>
      </p:sp>
      <p:sp>
        <p:nvSpPr>
          <p:cNvPr id="10" name="TextBox 9"/>
          <p:cNvSpPr txBox="1"/>
          <p:nvPr/>
        </p:nvSpPr>
        <p:spPr>
          <a:xfrm>
            <a:off x="579594" y="4282172"/>
            <a:ext cx="1813317" cy="307777"/>
          </a:xfrm>
          <a:prstGeom prst="rect">
            <a:avLst/>
          </a:prstGeom>
          <a:solidFill>
            <a:schemeClr val="bg1"/>
          </a:solid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Core instance group</a:t>
            </a:r>
          </a:p>
        </p:txBody>
      </p:sp>
      <p:sp>
        <p:nvSpPr>
          <p:cNvPr id="11" name="Freeform 18"/>
          <p:cNvSpPr>
            <a:spLocks/>
          </p:cNvSpPr>
          <p:nvPr/>
        </p:nvSpPr>
        <p:spPr bwMode="auto">
          <a:xfrm>
            <a:off x="866846" y="2700269"/>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2" name="Freeform 18"/>
          <p:cNvSpPr>
            <a:spLocks/>
          </p:cNvSpPr>
          <p:nvPr/>
        </p:nvSpPr>
        <p:spPr bwMode="auto">
          <a:xfrm>
            <a:off x="1638700" y="2700269"/>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13" name="Freeform 18"/>
          <p:cNvSpPr>
            <a:spLocks/>
          </p:cNvSpPr>
          <p:nvPr/>
        </p:nvSpPr>
        <p:spPr bwMode="auto">
          <a:xfrm>
            <a:off x="3228534" y="2700269"/>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.07c</a:t>
            </a:r>
          </a:p>
        </p:txBody>
      </p:sp>
      <p:sp>
        <p:nvSpPr>
          <p:cNvPr id="14" name="Freeform 18"/>
          <p:cNvSpPr>
            <a:spLocks/>
          </p:cNvSpPr>
          <p:nvPr/>
        </p:nvSpPr>
        <p:spPr bwMode="auto">
          <a:xfrm>
            <a:off x="4000388" y="2700269"/>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.06c</a:t>
            </a:r>
          </a:p>
        </p:txBody>
      </p:sp>
      <p:sp>
        <p:nvSpPr>
          <p:cNvPr id="15" name="Freeform 18"/>
          <p:cNvSpPr>
            <a:spLocks/>
          </p:cNvSpPr>
          <p:nvPr/>
        </p:nvSpPr>
        <p:spPr bwMode="auto">
          <a:xfrm>
            <a:off x="3218328" y="3409288"/>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.07c</a:t>
            </a:r>
          </a:p>
        </p:txBody>
      </p:sp>
      <p:sp>
        <p:nvSpPr>
          <p:cNvPr id="16" name="Freeform 18"/>
          <p:cNvSpPr>
            <a:spLocks/>
          </p:cNvSpPr>
          <p:nvPr/>
        </p:nvSpPr>
        <p:spPr bwMode="auto">
          <a:xfrm>
            <a:off x="4000388" y="3409288"/>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.06c</a:t>
            </a:r>
          </a:p>
        </p:txBody>
      </p:sp>
      <p:sp>
        <p:nvSpPr>
          <p:cNvPr id="17" name="Can 16"/>
          <p:cNvSpPr/>
          <p:nvPr/>
        </p:nvSpPr>
        <p:spPr>
          <a:xfrm>
            <a:off x="866846" y="3409288"/>
            <a:ext cx="521373" cy="425613"/>
          </a:xfrm>
          <a:prstGeom prst="can">
            <a:avLst/>
          </a:prstGeom>
          <a:solidFill>
            <a:srgbClr val="F2982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HDFS</a:t>
            </a:r>
          </a:p>
        </p:txBody>
      </p:sp>
      <p:sp>
        <p:nvSpPr>
          <p:cNvPr id="18" name="Can 17"/>
          <p:cNvSpPr/>
          <p:nvPr/>
        </p:nvSpPr>
        <p:spPr>
          <a:xfrm>
            <a:off x="1638700" y="3409288"/>
            <a:ext cx="521373" cy="425613"/>
          </a:xfrm>
          <a:prstGeom prst="can">
            <a:avLst/>
          </a:prstGeom>
          <a:solidFill>
            <a:srgbClr val="F29826"/>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HDFS</a:t>
            </a:r>
            <a:endParaRPr lang="en-US" sz="1200" dirty="0"/>
          </a:p>
        </p:txBody>
      </p:sp>
      <p:cxnSp>
        <p:nvCxnSpPr>
          <p:cNvPr id="19" name="Straight Connector 18"/>
          <p:cNvCxnSpPr/>
          <p:nvPr/>
        </p:nvCxnSpPr>
        <p:spPr>
          <a:xfrm flipH="1" flipV="1">
            <a:off x="1124921" y="3236431"/>
            <a:ext cx="2612" cy="172857"/>
          </a:xfrm>
          <a:prstGeom prst="line">
            <a:avLst/>
          </a:prstGeom>
          <a:ln>
            <a:solidFill>
              <a:srgbClr val="F29925"/>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1885682" y="3239437"/>
            <a:ext cx="2612" cy="172857"/>
          </a:xfrm>
          <a:prstGeom prst="line">
            <a:avLst/>
          </a:prstGeom>
          <a:ln>
            <a:solidFill>
              <a:srgbClr val="F29925"/>
            </a:solidFill>
          </a:ln>
          <a:effectLst/>
        </p:spPr>
        <p:style>
          <a:lnRef idx="2">
            <a:schemeClr val="accent1"/>
          </a:lnRef>
          <a:fillRef idx="0">
            <a:schemeClr val="accent1"/>
          </a:fillRef>
          <a:effectRef idx="1">
            <a:schemeClr val="accent1"/>
          </a:effectRef>
          <a:fontRef idx="minor">
            <a:schemeClr val="tx1"/>
          </a:fontRef>
        </p:style>
      </p:cxnSp>
      <p:sp>
        <p:nvSpPr>
          <p:cNvPr id="21" name="Freeform 18"/>
          <p:cNvSpPr>
            <a:spLocks/>
          </p:cNvSpPr>
          <p:nvPr/>
        </p:nvSpPr>
        <p:spPr bwMode="auto">
          <a:xfrm>
            <a:off x="4829833" y="2698671"/>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.05c</a:t>
            </a:r>
          </a:p>
        </p:txBody>
      </p:sp>
      <p:sp>
        <p:nvSpPr>
          <p:cNvPr id="22" name="Freeform 18"/>
          <p:cNvSpPr>
            <a:spLocks/>
          </p:cNvSpPr>
          <p:nvPr/>
        </p:nvSpPr>
        <p:spPr bwMode="auto">
          <a:xfrm>
            <a:off x="4833398" y="3418512"/>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.05c</a:t>
            </a:r>
          </a:p>
        </p:txBody>
      </p:sp>
      <p:sp>
        <p:nvSpPr>
          <p:cNvPr id="23" name="Freeform 18"/>
          <p:cNvSpPr>
            <a:spLocks/>
          </p:cNvSpPr>
          <p:nvPr/>
        </p:nvSpPr>
        <p:spPr bwMode="auto">
          <a:xfrm>
            <a:off x="5519191" y="2698671"/>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.05c</a:t>
            </a:r>
          </a:p>
        </p:txBody>
      </p:sp>
      <p:sp>
        <p:nvSpPr>
          <p:cNvPr id="24" name="Freeform 18"/>
          <p:cNvSpPr>
            <a:spLocks/>
          </p:cNvSpPr>
          <p:nvPr/>
        </p:nvSpPr>
        <p:spPr bwMode="auto">
          <a:xfrm>
            <a:off x="5522756" y="3418512"/>
            <a:ext cx="521373" cy="5361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F79646">
                <a:lumMod val="50000"/>
              </a:srgbClr>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.05c</a:t>
            </a:r>
          </a:p>
        </p:txBody>
      </p:sp>
      <p:sp>
        <p:nvSpPr>
          <p:cNvPr id="25" name="Rounded Rectangle 24"/>
          <p:cNvSpPr/>
          <p:nvPr/>
        </p:nvSpPr>
        <p:spPr>
          <a:xfrm>
            <a:off x="3913858" y="2298661"/>
            <a:ext cx="726486" cy="1951713"/>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p:cNvSpPr/>
          <p:nvPr/>
        </p:nvSpPr>
        <p:spPr>
          <a:xfrm>
            <a:off x="4710554" y="2298661"/>
            <a:ext cx="1518348" cy="1983555"/>
          </a:xfrm>
          <a:prstGeom prst="roundRect">
            <a:avLst>
              <a:gd name="adj" fmla="val 9818"/>
            </a:avLst>
          </a:prstGeom>
          <a:noFill/>
          <a:ln w="19050" cap="flat" cmpd="sng" algn="ctr">
            <a:solidFill>
              <a:srgbClr val="F7981F"/>
            </a:solidFill>
            <a:prstDash val="lgDash"/>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28" name="Title 1"/>
          <p:cNvSpPr txBox="1">
            <a:spLocks/>
          </p:cNvSpPr>
          <p:nvPr/>
        </p:nvSpPr>
        <p:spPr>
          <a:xfrm>
            <a:off x="336788" y="114936"/>
            <a:ext cx="8510997" cy="54574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Multiple Task Groups</a:t>
            </a:r>
          </a:p>
        </p:txBody>
      </p:sp>
      <p:sp>
        <p:nvSpPr>
          <p:cNvPr id="29" name="Rounded Rectangle 28"/>
          <p:cNvSpPr/>
          <p:nvPr/>
        </p:nvSpPr>
        <p:spPr>
          <a:xfrm>
            <a:off x="6614882" y="1285495"/>
            <a:ext cx="2403808" cy="1735498"/>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Potentially different EC2 instance types and spot prices</a:t>
            </a:r>
          </a:p>
        </p:txBody>
      </p:sp>
      <p:cxnSp>
        <p:nvCxnSpPr>
          <p:cNvPr id="30" name="Straight Arrow Connector 29"/>
          <p:cNvCxnSpPr>
            <a:stCxn id="29" idx="2"/>
            <a:endCxn id="26" idx="3"/>
          </p:cNvCxnSpPr>
          <p:nvPr/>
        </p:nvCxnSpPr>
        <p:spPr>
          <a:xfrm flipH="1">
            <a:off x="6228902" y="3020993"/>
            <a:ext cx="1587884" cy="269446"/>
          </a:xfrm>
          <a:prstGeom prst="straightConnector1">
            <a:avLst/>
          </a:prstGeom>
          <a:ln>
            <a:solidFill>
              <a:schemeClr val="accent3">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213626" y="1160748"/>
            <a:ext cx="6281976" cy="3536108"/>
          </a:xfrm>
          <a:prstGeom prst="roundRect">
            <a:avLst>
              <a:gd name="adj" fmla="val 9818"/>
            </a:avLst>
          </a:prstGeom>
          <a:noFill/>
          <a:ln w="19050" cap="flat" cmpd="sng" algn="ctr">
            <a:solidFill>
              <a:schemeClr val="tx1"/>
            </a:solidFill>
            <a:prstDash val="sysDot"/>
          </a:ln>
          <a:effectLst/>
        </p:spPr>
        <p:txBody>
          <a:bodyPr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6274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animBg="1"/>
      <p:bldP spid="22" grpId="0" animBg="1"/>
      <p:bldP spid="23" grpId="0" animBg="1"/>
      <p:bldP spid="24"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330A247-B33E-724F-873F-3C7D678F3EA7}"/>
              </a:ext>
            </a:extLst>
          </p:cNvPr>
          <p:cNvSpPr txBox="1">
            <a:spLocks/>
          </p:cNvSpPr>
          <p:nvPr/>
        </p:nvSpPr>
        <p:spPr>
          <a:xfrm>
            <a:off x="336789" y="114936"/>
            <a:ext cx="8205304" cy="545741"/>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rial"/>
                <a:ea typeface="+mj-ea"/>
                <a:cs typeface="Arial"/>
              </a:defRPr>
            </a:lvl1pPr>
          </a:lstStyle>
          <a:p>
            <a:r>
              <a:rPr lang="en-US" sz="26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 fleets for advanced Spot provisioning</a:t>
            </a:r>
          </a:p>
        </p:txBody>
      </p:sp>
      <p:pic>
        <p:nvPicPr>
          <p:cNvPr id="3" name="image39.png">
            <a:extLst>
              <a:ext uri="{FF2B5EF4-FFF2-40B4-BE49-F238E27FC236}">
                <a16:creationId xmlns:a16="http://schemas.microsoft.com/office/drawing/2014/main" id="{3B0CF9BC-FBA4-C14F-98F6-26BB6F65A15B}"/>
              </a:ext>
            </a:extLst>
          </p:cNvPr>
          <p:cNvPicPr/>
          <p:nvPr/>
        </p:nvPicPr>
        <p:blipFill>
          <a:blip r:embed="rId2" cstate="email">
            <a:extLst>
              <a:ext uri="{28A0092B-C50C-407E-A947-70E740481C1C}">
                <a14:useLocalDpi xmlns:a14="http://schemas.microsoft.com/office/drawing/2010/main"/>
              </a:ext>
            </a:extLst>
          </a:blip>
          <a:stretch>
            <a:fillRect/>
          </a:stretch>
        </p:blipFill>
        <p:spPr>
          <a:xfrm>
            <a:off x="3491141" y="1752882"/>
            <a:ext cx="381002" cy="393702"/>
          </a:xfrm>
          <a:prstGeom prst="rect">
            <a:avLst/>
          </a:prstGeom>
          <a:ln w="12700">
            <a:miter lim="400000"/>
          </a:ln>
        </p:spPr>
      </p:pic>
      <p:pic>
        <p:nvPicPr>
          <p:cNvPr id="4" name="image39.png">
            <a:extLst>
              <a:ext uri="{FF2B5EF4-FFF2-40B4-BE49-F238E27FC236}">
                <a16:creationId xmlns:a16="http://schemas.microsoft.com/office/drawing/2014/main" id="{2152DEB0-6C94-604E-8837-50BCB99EB60A}"/>
              </a:ext>
            </a:extLst>
          </p:cNvPr>
          <p:cNvPicPr/>
          <p:nvPr/>
        </p:nvPicPr>
        <p:blipFill>
          <a:blip r:embed="rId3" cstate="email">
            <a:extLst>
              <a:ext uri="{28A0092B-C50C-407E-A947-70E740481C1C}">
                <a14:useLocalDpi xmlns:a14="http://schemas.microsoft.com/office/drawing/2010/main"/>
              </a:ext>
            </a:extLst>
          </a:blip>
          <a:stretch>
            <a:fillRect/>
          </a:stretch>
        </p:blipFill>
        <p:spPr>
          <a:xfrm>
            <a:off x="1246279" y="2069242"/>
            <a:ext cx="672673" cy="695095"/>
          </a:xfrm>
          <a:prstGeom prst="rect">
            <a:avLst/>
          </a:prstGeom>
          <a:ln w="12700">
            <a:miter lim="400000"/>
          </a:ln>
        </p:spPr>
      </p:pic>
      <p:pic>
        <p:nvPicPr>
          <p:cNvPr id="5" name="image39.png">
            <a:extLst>
              <a:ext uri="{FF2B5EF4-FFF2-40B4-BE49-F238E27FC236}">
                <a16:creationId xmlns:a16="http://schemas.microsoft.com/office/drawing/2014/main" id="{4BEE46BC-1F6D-6D45-98EC-B0279EF95C3A}"/>
              </a:ext>
            </a:extLst>
          </p:cNvPr>
          <p:cNvPicPr/>
          <p:nvPr/>
        </p:nvPicPr>
        <p:blipFill>
          <a:blip r:embed="rId4" cstate="email">
            <a:extLst>
              <a:ext uri="{28A0092B-C50C-407E-A947-70E740481C1C}">
                <a14:useLocalDpi xmlns:a14="http://schemas.microsoft.com/office/drawing/2010/main"/>
              </a:ext>
            </a:extLst>
          </a:blip>
          <a:stretch>
            <a:fillRect/>
          </a:stretch>
        </p:blipFill>
        <p:spPr>
          <a:xfrm>
            <a:off x="3473862" y="2287091"/>
            <a:ext cx="982230" cy="1014971"/>
          </a:xfrm>
          <a:prstGeom prst="rect">
            <a:avLst/>
          </a:prstGeom>
          <a:ln w="12700">
            <a:miter lim="400000"/>
          </a:ln>
        </p:spPr>
      </p:pic>
      <p:pic>
        <p:nvPicPr>
          <p:cNvPr id="6" name="image39.png">
            <a:extLst>
              <a:ext uri="{FF2B5EF4-FFF2-40B4-BE49-F238E27FC236}">
                <a16:creationId xmlns:a16="http://schemas.microsoft.com/office/drawing/2014/main" id="{070F6EFF-5781-B349-8592-5F369506F16B}"/>
              </a:ext>
            </a:extLst>
          </p:cNvPr>
          <p:cNvPicPr/>
          <p:nvPr/>
        </p:nvPicPr>
        <p:blipFill>
          <a:blip r:embed="rId2" cstate="email">
            <a:extLst>
              <a:ext uri="{28A0092B-C50C-407E-A947-70E740481C1C}">
                <a14:useLocalDpi xmlns:a14="http://schemas.microsoft.com/office/drawing/2010/main"/>
              </a:ext>
            </a:extLst>
          </a:blip>
          <a:stretch>
            <a:fillRect/>
          </a:stretch>
        </p:blipFill>
        <p:spPr>
          <a:xfrm>
            <a:off x="4012092" y="1750032"/>
            <a:ext cx="381002" cy="393702"/>
          </a:xfrm>
          <a:prstGeom prst="rect">
            <a:avLst/>
          </a:prstGeom>
          <a:ln w="12700">
            <a:miter lim="400000"/>
          </a:ln>
        </p:spPr>
      </p:pic>
      <p:pic>
        <p:nvPicPr>
          <p:cNvPr id="7" name="image39.png">
            <a:extLst>
              <a:ext uri="{FF2B5EF4-FFF2-40B4-BE49-F238E27FC236}">
                <a16:creationId xmlns:a16="http://schemas.microsoft.com/office/drawing/2014/main" id="{DCC0DAFB-8A12-3E42-8D46-B3218A9CCF46}"/>
              </a:ext>
            </a:extLst>
          </p:cNvPr>
          <p:cNvPicPr/>
          <p:nvPr/>
        </p:nvPicPr>
        <p:blipFill>
          <a:blip r:embed="rId5" cstate="email">
            <a:extLst>
              <a:ext uri="{28A0092B-C50C-407E-A947-70E740481C1C}">
                <a14:useLocalDpi xmlns:a14="http://schemas.microsoft.com/office/drawing/2010/main"/>
              </a:ext>
            </a:extLst>
          </a:blip>
          <a:stretch>
            <a:fillRect/>
          </a:stretch>
        </p:blipFill>
        <p:spPr>
          <a:xfrm>
            <a:off x="4551663" y="1750032"/>
            <a:ext cx="578153" cy="537059"/>
          </a:xfrm>
          <a:prstGeom prst="rect">
            <a:avLst/>
          </a:prstGeom>
          <a:ln w="12700">
            <a:miter lim="400000"/>
          </a:ln>
        </p:spPr>
      </p:pic>
      <p:pic>
        <p:nvPicPr>
          <p:cNvPr id="8" name="image39.png">
            <a:extLst>
              <a:ext uri="{FF2B5EF4-FFF2-40B4-BE49-F238E27FC236}">
                <a16:creationId xmlns:a16="http://schemas.microsoft.com/office/drawing/2014/main" id="{96A2D086-1D27-414E-8D08-2B4657BF8D63}"/>
              </a:ext>
            </a:extLst>
          </p:cNvPr>
          <p:cNvPicPr/>
          <p:nvPr/>
        </p:nvPicPr>
        <p:blipFill>
          <a:blip r:embed="rId6" cstate="email">
            <a:extLst>
              <a:ext uri="{28A0092B-C50C-407E-A947-70E740481C1C}">
                <a14:useLocalDpi xmlns:a14="http://schemas.microsoft.com/office/drawing/2010/main"/>
              </a:ext>
            </a:extLst>
          </a:blip>
          <a:stretch>
            <a:fillRect/>
          </a:stretch>
        </p:blipFill>
        <p:spPr>
          <a:xfrm>
            <a:off x="4880685" y="2358008"/>
            <a:ext cx="233328" cy="264747"/>
          </a:xfrm>
          <a:prstGeom prst="rect">
            <a:avLst/>
          </a:prstGeom>
          <a:ln w="12700">
            <a:miter lim="400000"/>
          </a:ln>
        </p:spPr>
      </p:pic>
      <p:pic>
        <p:nvPicPr>
          <p:cNvPr id="9" name="image39.png">
            <a:extLst>
              <a:ext uri="{FF2B5EF4-FFF2-40B4-BE49-F238E27FC236}">
                <a16:creationId xmlns:a16="http://schemas.microsoft.com/office/drawing/2014/main" id="{9B0FC86C-0E51-E84A-AC9D-66E61AAEDB29}"/>
              </a:ext>
            </a:extLst>
          </p:cNvPr>
          <p:cNvPicPr/>
          <p:nvPr/>
        </p:nvPicPr>
        <p:blipFill>
          <a:blip r:embed="rId6" cstate="email">
            <a:extLst>
              <a:ext uri="{28A0092B-C50C-407E-A947-70E740481C1C}">
                <a14:useLocalDpi xmlns:a14="http://schemas.microsoft.com/office/drawing/2010/main"/>
              </a:ext>
            </a:extLst>
          </a:blip>
          <a:stretch>
            <a:fillRect/>
          </a:stretch>
        </p:blipFill>
        <p:spPr>
          <a:xfrm>
            <a:off x="4569441" y="2355860"/>
            <a:ext cx="233328" cy="264747"/>
          </a:xfrm>
          <a:prstGeom prst="rect">
            <a:avLst/>
          </a:prstGeom>
          <a:ln w="12700">
            <a:miter lim="400000"/>
          </a:ln>
        </p:spPr>
      </p:pic>
      <p:pic>
        <p:nvPicPr>
          <p:cNvPr id="10" name="image39.png">
            <a:extLst>
              <a:ext uri="{FF2B5EF4-FFF2-40B4-BE49-F238E27FC236}">
                <a16:creationId xmlns:a16="http://schemas.microsoft.com/office/drawing/2014/main" id="{DEAB87B8-6D08-E540-BF17-7E72AD4F6911}"/>
              </a:ext>
            </a:extLst>
          </p:cNvPr>
          <p:cNvPicPr/>
          <p:nvPr/>
        </p:nvPicPr>
        <p:blipFill>
          <a:blip r:embed="rId6" cstate="email">
            <a:extLst>
              <a:ext uri="{28A0092B-C50C-407E-A947-70E740481C1C}">
                <a14:useLocalDpi xmlns:a14="http://schemas.microsoft.com/office/drawing/2010/main"/>
              </a:ext>
            </a:extLst>
          </a:blip>
          <a:stretch>
            <a:fillRect/>
          </a:stretch>
        </p:blipFill>
        <p:spPr>
          <a:xfrm>
            <a:off x="4874752" y="2694563"/>
            <a:ext cx="233328" cy="264747"/>
          </a:xfrm>
          <a:prstGeom prst="rect">
            <a:avLst/>
          </a:prstGeom>
          <a:ln w="12700">
            <a:miter lim="400000"/>
          </a:ln>
        </p:spPr>
      </p:pic>
      <p:pic>
        <p:nvPicPr>
          <p:cNvPr id="11" name="image39.png">
            <a:extLst>
              <a:ext uri="{FF2B5EF4-FFF2-40B4-BE49-F238E27FC236}">
                <a16:creationId xmlns:a16="http://schemas.microsoft.com/office/drawing/2014/main" id="{2027F1DF-50EF-FF46-B2E3-D289D47F9497}"/>
              </a:ext>
            </a:extLst>
          </p:cNvPr>
          <p:cNvPicPr/>
          <p:nvPr/>
        </p:nvPicPr>
        <p:blipFill>
          <a:blip r:embed="rId6" cstate="email">
            <a:extLst>
              <a:ext uri="{28A0092B-C50C-407E-A947-70E740481C1C}">
                <a14:useLocalDpi xmlns:a14="http://schemas.microsoft.com/office/drawing/2010/main"/>
              </a:ext>
            </a:extLst>
          </a:blip>
          <a:stretch>
            <a:fillRect/>
          </a:stretch>
        </p:blipFill>
        <p:spPr>
          <a:xfrm>
            <a:off x="4576387" y="2692415"/>
            <a:ext cx="233328" cy="264747"/>
          </a:xfrm>
          <a:prstGeom prst="rect">
            <a:avLst/>
          </a:prstGeom>
          <a:ln w="12700">
            <a:miter lim="400000"/>
          </a:ln>
        </p:spPr>
      </p:pic>
      <p:pic>
        <p:nvPicPr>
          <p:cNvPr id="12" name="image39.png">
            <a:extLst>
              <a:ext uri="{FF2B5EF4-FFF2-40B4-BE49-F238E27FC236}">
                <a16:creationId xmlns:a16="http://schemas.microsoft.com/office/drawing/2014/main" id="{54C108A2-B4EC-C64F-AAC0-A7DA78778D4A}"/>
              </a:ext>
            </a:extLst>
          </p:cNvPr>
          <p:cNvPicPr/>
          <p:nvPr/>
        </p:nvPicPr>
        <p:blipFill>
          <a:blip r:embed="rId6" cstate="email">
            <a:extLst>
              <a:ext uri="{28A0092B-C50C-407E-A947-70E740481C1C}">
                <a14:useLocalDpi xmlns:a14="http://schemas.microsoft.com/office/drawing/2010/main"/>
              </a:ext>
            </a:extLst>
          </a:blip>
          <a:stretch>
            <a:fillRect/>
          </a:stretch>
        </p:blipFill>
        <p:spPr>
          <a:xfrm>
            <a:off x="4878774" y="3014186"/>
            <a:ext cx="233328" cy="264747"/>
          </a:xfrm>
          <a:prstGeom prst="rect">
            <a:avLst/>
          </a:prstGeom>
          <a:ln w="12700">
            <a:miter lim="400000"/>
          </a:ln>
        </p:spPr>
      </p:pic>
      <p:pic>
        <p:nvPicPr>
          <p:cNvPr id="13" name="image39.png">
            <a:extLst>
              <a:ext uri="{FF2B5EF4-FFF2-40B4-BE49-F238E27FC236}">
                <a16:creationId xmlns:a16="http://schemas.microsoft.com/office/drawing/2014/main" id="{F057C63F-E2CB-614C-A425-925718A3CFDC}"/>
              </a:ext>
            </a:extLst>
          </p:cNvPr>
          <p:cNvPicPr/>
          <p:nvPr/>
        </p:nvPicPr>
        <p:blipFill>
          <a:blip r:embed="rId6" cstate="email">
            <a:extLst>
              <a:ext uri="{28A0092B-C50C-407E-A947-70E740481C1C}">
                <a14:useLocalDpi xmlns:a14="http://schemas.microsoft.com/office/drawing/2010/main"/>
              </a:ext>
            </a:extLst>
          </a:blip>
          <a:stretch>
            <a:fillRect/>
          </a:stretch>
        </p:blipFill>
        <p:spPr>
          <a:xfrm>
            <a:off x="4580409" y="3012038"/>
            <a:ext cx="233328" cy="264747"/>
          </a:xfrm>
          <a:prstGeom prst="rect">
            <a:avLst/>
          </a:prstGeom>
          <a:ln w="12700">
            <a:miter lim="400000"/>
          </a:ln>
        </p:spPr>
      </p:pic>
      <p:sp>
        <p:nvSpPr>
          <p:cNvPr id="14" name="Rounded Rectangle 13">
            <a:extLst>
              <a:ext uri="{FF2B5EF4-FFF2-40B4-BE49-F238E27FC236}">
                <a16:creationId xmlns:a16="http://schemas.microsoft.com/office/drawing/2014/main" id="{1C95D995-ED2F-D140-BE28-8B940871E45E}"/>
              </a:ext>
            </a:extLst>
          </p:cNvPr>
          <p:cNvSpPr/>
          <p:nvPr/>
        </p:nvSpPr>
        <p:spPr>
          <a:xfrm>
            <a:off x="3232599" y="1533279"/>
            <a:ext cx="2137892" cy="1978968"/>
          </a:xfrm>
          <a:prstGeom prst="round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Content Placeholder 5">
            <a:extLst>
              <a:ext uri="{FF2B5EF4-FFF2-40B4-BE49-F238E27FC236}">
                <a16:creationId xmlns:a16="http://schemas.microsoft.com/office/drawing/2014/main" id="{898F750A-FBC7-5D41-AFA5-F74AD966D814}"/>
              </a:ext>
            </a:extLst>
          </p:cNvPr>
          <p:cNvSpPr txBox="1">
            <a:spLocks/>
          </p:cNvSpPr>
          <p:nvPr/>
        </p:nvSpPr>
        <p:spPr>
          <a:xfrm>
            <a:off x="937896" y="1050386"/>
            <a:ext cx="1730390" cy="491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6" name="Content Placeholder 5">
            <a:extLst>
              <a:ext uri="{FF2B5EF4-FFF2-40B4-BE49-F238E27FC236}">
                <a16:creationId xmlns:a16="http://schemas.microsoft.com/office/drawing/2014/main" id="{FA0B204A-38B1-1D40-8408-32FFF776E66A}"/>
              </a:ext>
            </a:extLst>
          </p:cNvPr>
          <p:cNvSpPr txBox="1">
            <a:spLocks/>
          </p:cNvSpPr>
          <p:nvPr/>
        </p:nvSpPr>
        <p:spPr>
          <a:xfrm>
            <a:off x="3284859" y="1063265"/>
            <a:ext cx="3294581" cy="77617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Core Instance Fleet</a:t>
            </a:r>
          </a:p>
        </p:txBody>
      </p:sp>
      <p:pic>
        <p:nvPicPr>
          <p:cNvPr id="17" name="image39.png">
            <a:extLst>
              <a:ext uri="{FF2B5EF4-FFF2-40B4-BE49-F238E27FC236}">
                <a16:creationId xmlns:a16="http://schemas.microsoft.com/office/drawing/2014/main" id="{18722AE6-F04F-434B-AE98-55D7E980A7FC}"/>
              </a:ext>
            </a:extLst>
          </p:cNvPr>
          <p:cNvPicPr/>
          <p:nvPr/>
        </p:nvPicPr>
        <p:blipFill>
          <a:blip r:embed="rId5" cstate="email">
            <a:extLst>
              <a:ext uri="{28A0092B-C50C-407E-A947-70E740481C1C}">
                <a14:useLocalDpi xmlns:a14="http://schemas.microsoft.com/office/drawing/2010/main"/>
              </a:ext>
            </a:extLst>
          </a:blip>
          <a:stretch>
            <a:fillRect/>
          </a:stretch>
        </p:blipFill>
        <p:spPr>
          <a:xfrm>
            <a:off x="7492556" y="1838835"/>
            <a:ext cx="578153" cy="537059"/>
          </a:xfrm>
          <a:prstGeom prst="rect">
            <a:avLst/>
          </a:prstGeom>
          <a:ln w="12700">
            <a:miter lim="400000"/>
          </a:ln>
        </p:spPr>
      </p:pic>
      <p:sp>
        <p:nvSpPr>
          <p:cNvPr id="18" name="Rounded Rectangle 17">
            <a:extLst>
              <a:ext uri="{FF2B5EF4-FFF2-40B4-BE49-F238E27FC236}">
                <a16:creationId xmlns:a16="http://schemas.microsoft.com/office/drawing/2014/main" id="{71F22E20-FFCB-134C-95C3-009D30C1FB87}"/>
              </a:ext>
            </a:extLst>
          </p:cNvPr>
          <p:cNvSpPr/>
          <p:nvPr/>
        </p:nvSpPr>
        <p:spPr>
          <a:xfrm>
            <a:off x="6109097" y="1557687"/>
            <a:ext cx="2137892" cy="1978968"/>
          </a:xfrm>
          <a:prstGeom prst="round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5">
            <a:extLst>
              <a:ext uri="{FF2B5EF4-FFF2-40B4-BE49-F238E27FC236}">
                <a16:creationId xmlns:a16="http://schemas.microsoft.com/office/drawing/2014/main" id="{786990BE-746A-FD4F-A40D-1C5578B6EDE6}"/>
              </a:ext>
            </a:extLst>
          </p:cNvPr>
          <p:cNvSpPr txBox="1">
            <a:spLocks/>
          </p:cNvSpPr>
          <p:nvPr/>
        </p:nvSpPr>
        <p:spPr>
          <a:xfrm>
            <a:off x="6156389" y="1027226"/>
            <a:ext cx="3294581" cy="36126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Instance Fleet</a:t>
            </a:r>
          </a:p>
        </p:txBody>
      </p:sp>
      <p:pic>
        <p:nvPicPr>
          <p:cNvPr id="20" name="image39.png">
            <a:extLst>
              <a:ext uri="{FF2B5EF4-FFF2-40B4-BE49-F238E27FC236}">
                <a16:creationId xmlns:a16="http://schemas.microsoft.com/office/drawing/2014/main" id="{AB6DC3DB-AA40-4F47-B9DE-E79411BF6861}"/>
              </a:ext>
            </a:extLst>
          </p:cNvPr>
          <p:cNvPicPr/>
          <p:nvPr/>
        </p:nvPicPr>
        <p:blipFill>
          <a:blip r:embed="rId5" cstate="email">
            <a:extLst>
              <a:ext uri="{28A0092B-C50C-407E-A947-70E740481C1C}">
                <a14:useLocalDpi xmlns:a14="http://schemas.microsoft.com/office/drawing/2010/main"/>
              </a:ext>
            </a:extLst>
          </a:blip>
          <a:stretch>
            <a:fillRect/>
          </a:stretch>
        </p:blipFill>
        <p:spPr>
          <a:xfrm>
            <a:off x="7490409" y="2429117"/>
            <a:ext cx="578153" cy="537059"/>
          </a:xfrm>
          <a:prstGeom prst="rect">
            <a:avLst/>
          </a:prstGeom>
          <a:ln w="12700">
            <a:miter lim="400000"/>
          </a:ln>
        </p:spPr>
      </p:pic>
      <p:pic>
        <p:nvPicPr>
          <p:cNvPr id="21" name="image39.png">
            <a:extLst>
              <a:ext uri="{FF2B5EF4-FFF2-40B4-BE49-F238E27FC236}">
                <a16:creationId xmlns:a16="http://schemas.microsoft.com/office/drawing/2014/main" id="{735E2EE1-2CDD-714A-A541-7EF40947D648}"/>
              </a:ext>
            </a:extLst>
          </p:cNvPr>
          <p:cNvPicPr/>
          <p:nvPr/>
        </p:nvPicPr>
        <p:blipFill>
          <a:blip r:embed="rId5" cstate="email">
            <a:extLst>
              <a:ext uri="{28A0092B-C50C-407E-A947-70E740481C1C}">
                <a14:useLocalDpi xmlns:a14="http://schemas.microsoft.com/office/drawing/2010/main"/>
              </a:ext>
            </a:extLst>
          </a:blip>
          <a:stretch>
            <a:fillRect/>
          </a:stretch>
        </p:blipFill>
        <p:spPr>
          <a:xfrm>
            <a:off x="6813036" y="2414531"/>
            <a:ext cx="578153" cy="537059"/>
          </a:xfrm>
          <a:prstGeom prst="rect">
            <a:avLst/>
          </a:prstGeom>
          <a:ln w="12700">
            <a:miter lim="400000"/>
          </a:ln>
        </p:spPr>
      </p:pic>
      <p:pic>
        <p:nvPicPr>
          <p:cNvPr id="22" name="image39.png">
            <a:extLst>
              <a:ext uri="{FF2B5EF4-FFF2-40B4-BE49-F238E27FC236}">
                <a16:creationId xmlns:a16="http://schemas.microsoft.com/office/drawing/2014/main" id="{D10B76A3-0094-4846-BB7A-DF9CCB66EEF0}"/>
              </a:ext>
            </a:extLst>
          </p:cNvPr>
          <p:cNvPicPr/>
          <p:nvPr/>
        </p:nvPicPr>
        <p:blipFill>
          <a:blip r:embed="rId6" cstate="email">
            <a:extLst>
              <a:ext uri="{28A0092B-C50C-407E-A947-70E740481C1C}">
                <a14:useLocalDpi xmlns:a14="http://schemas.microsoft.com/office/drawing/2010/main"/>
              </a:ext>
            </a:extLst>
          </a:blip>
          <a:stretch>
            <a:fillRect/>
          </a:stretch>
        </p:blipFill>
        <p:spPr>
          <a:xfrm>
            <a:off x="7791835" y="3021547"/>
            <a:ext cx="233328" cy="264747"/>
          </a:xfrm>
          <a:prstGeom prst="rect">
            <a:avLst/>
          </a:prstGeom>
          <a:ln w="12700">
            <a:miter lim="400000"/>
          </a:ln>
        </p:spPr>
      </p:pic>
      <p:pic>
        <p:nvPicPr>
          <p:cNvPr id="23" name="image39.png">
            <a:extLst>
              <a:ext uri="{FF2B5EF4-FFF2-40B4-BE49-F238E27FC236}">
                <a16:creationId xmlns:a16="http://schemas.microsoft.com/office/drawing/2014/main" id="{4BB3F9CC-C140-F749-8602-BA366152AAB1}"/>
              </a:ext>
            </a:extLst>
          </p:cNvPr>
          <p:cNvPicPr/>
          <p:nvPr/>
        </p:nvPicPr>
        <p:blipFill>
          <a:blip r:embed="rId6" cstate="email">
            <a:extLst>
              <a:ext uri="{28A0092B-C50C-407E-A947-70E740481C1C}">
                <a14:useLocalDpi xmlns:a14="http://schemas.microsoft.com/office/drawing/2010/main"/>
              </a:ext>
            </a:extLst>
          </a:blip>
          <a:stretch>
            <a:fillRect/>
          </a:stretch>
        </p:blipFill>
        <p:spPr>
          <a:xfrm>
            <a:off x="7493470" y="3019399"/>
            <a:ext cx="233328" cy="264747"/>
          </a:xfrm>
          <a:prstGeom prst="rect">
            <a:avLst/>
          </a:prstGeom>
          <a:ln w="12700">
            <a:miter lim="400000"/>
          </a:ln>
        </p:spPr>
      </p:pic>
      <p:pic>
        <p:nvPicPr>
          <p:cNvPr id="24" name="image39.png">
            <a:extLst>
              <a:ext uri="{FF2B5EF4-FFF2-40B4-BE49-F238E27FC236}">
                <a16:creationId xmlns:a16="http://schemas.microsoft.com/office/drawing/2014/main" id="{FE200A14-5745-354E-9865-44A7480A627A}"/>
              </a:ext>
            </a:extLst>
          </p:cNvPr>
          <p:cNvPicPr/>
          <p:nvPr/>
        </p:nvPicPr>
        <p:blipFill>
          <a:blip r:embed="rId6" cstate="email">
            <a:extLst>
              <a:ext uri="{28A0092B-C50C-407E-A947-70E740481C1C}">
                <a14:useLocalDpi xmlns:a14="http://schemas.microsoft.com/office/drawing/2010/main"/>
              </a:ext>
            </a:extLst>
          </a:blip>
          <a:stretch>
            <a:fillRect/>
          </a:stretch>
        </p:blipFill>
        <p:spPr>
          <a:xfrm>
            <a:off x="7132863" y="3019396"/>
            <a:ext cx="233328" cy="264747"/>
          </a:xfrm>
          <a:prstGeom prst="rect">
            <a:avLst/>
          </a:prstGeom>
          <a:ln w="12700">
            <a:miter lim="400000"/>
          </a:ln>
        </p:spPr>
      </p:pic>
      <p:pic>
        <p:nvPicPr>
          <p:cNvPr id="25" name="image39.png">
            <a:extLst>
              <a:ext uri="{FF2B5EF4-FFF2-40B4-BE49-F238E27FC236}">
                <a16:creationId xmlns:a16="http://schemas.microsoft.com/office/drawing/2014/main" id="{80C90CAA-B8A6-D748-BF7D-AC6850135719}"/>
              </a:ext>
            </a:extLst>
          </p:cNvPr>
          <p:cNvPicPr/>
          <p:nvPr/>
        </p:nvPicPr>
        <p:blipFill>
          <a:blip r:embed="rId6" cstate="email">
            <a:extLst>
              <a:ext uri="{28A0092B-C50C-407E-A947-70E740481C1C}">
                <a14:useLocalDpi xmlns:a14="http://schemas.microsoft.com/office/drawing/2010/main"/>
              </a:ext>
            </a:extLst>
          </a:blip>
          <a:stretch>
            <a:fillRect/>
          </a:stretch>
        </p:blipFill>
        <p:spPr>
          <a:xfrm>
            <a:off x="6834498" y="3017248"/>
            <a:ext cx="233328" cy="264747"/>
          </a:xfrm>
          <a:prstGeom prst="rect">
            <a:avLst/>
          </a:prstGeom>
          <a:ln w="12700">
            <a:miter lim="400000"/>
          </a:ln>
        </p:spPr>
      </p:pic>
      <p:pic>
        <p:nvPicPr>
          <p:cNvPr id="26" name="image39.png">
            <a:extLst>
              <a:ext uri="{FF2B5EF4-FFF2-40B4-BE49-F238E27FC236}">
                <a16:creationId xmlns:a16="http://schemas.microsoft.com/office/drawing/2014/main" id="{74C18071-C7C2-CF41-8907-2853FFEAD248}"/>
              </a:ext>
            </a:extLst>
          </p:cNvPr>
          <p:cNvPicPr/>
          <p:nvPr/>
        </p:nvPicPr>
        <p:blipFill>
          <a:blip r:embed="rId5" cstate="email">
            <a:extLst>
              <a:ext uri="{28A0092B-C50C-407E-A947-70E740481C1C}">
                <a14:useLocalDpi xmlns:a14="http://schemas.microsoft.com/office/drawing/2010/main"/>
              </a:ext>
            </a:extLst>
          </a:blip>
          <a:stretch>
            <a:fillRect/>
          </a:stretch>
        </p:blipFill>
        <p:spPr>
          <a:xfrm>
            <a:off x="6813035" y="1824646"/>
            <a:ext cx="578153" cy="537059"/>
          </a:xfrm>
          <a:prstGeom prst="rect">
            <a:avLst/>
          </a:prstGeom>
          <a:ln w="12700">
            <a:miter lim="400000"/>
          </a:ln>
        </p:spPr>
      </p:pic>
      <p:pic>
        <p:nvPicPr>
          <p:cNvPr id="27" name="image39.png">
            <a:extLst>
              <a:ext uri="{FF2B5EF4-FFF2-40B4-BE49-F238E27FC236}">
                <a16:creationId xmlns:a16="http://schemas.microsoft.com/office/drawing/2014/main" id="{E8494574-6E43-A54C-8B19-C8C528CC3267}"/>
              </a:ext>
            </a:extLst>
          </p:cNvPr>
          <p:cNvPicPr/>
          <p:nvPr/>
        </p:nvPicPr>
        <p:blipFill>
          <a:blip r:embed="rId2" cstate="email">
            <a:extLst>
              <a:ext uri="{28A0092B-C50C-407E-A947-70E740481C1C}">
                <a14:useLocalDpi xmlns:a14="http://schemas.microsoft.com/office/drawing/2010/main"/>
              </a:ext>
            </a:extLst>
          </a:blip>
          <a:stretch>
            <a:fillRect/>
          </a:stretch>
        </p:blipFill>
        <p:spPr>
          <a:xfrm>
            <a:off x="6343544" y="1906407"/>
            <a:ext cx="381002" cy="393702"/>
          </a:xfrm>
          <a:prstGeom prst="rect">
            <a:avLst/>
          </a:prstGeom>
          <a:ln w="12700">
            <a:miter lim="400000"/>
          </a:ln>
        </p:spPr>
      </p:pic>
      <p:pic>
        <p:nvPicPr>
          <p:cNvPr id="28" name="image39.png">
            <a:extLst>
              <a:ext uri="{FF2B5EF4-FFF2-40B4-BE49-F238E27FC236}">
                <a16:creationId xmlns:a16="http://schemas.microsoft.com/office/drawing/2014/main" id="{BE439D2E-38A1-D74B-9FFA-80870EC7D433}"/>
              </a:ext>
            </a:extLst>
          </p:cNvPr>
          <p:cNvPicPr/>
          <p:nvPr/>
        </p:nvPicPr>
        <p:blipFill>
          <a:blip r:embed="rId2" cstate="email">
            <a:extLst>
              <a:ext uri="{28A0092B-C50C-407E-A947-70E740481C1C}">
                <a14:useLocalDpi xmlns:a14="http://schemas.microsoft.com/office/drawing/2010/main"/>
              </a:ext>
            </a:extLst>
          </a:blip>
          <a:stretch>
            <a:fillRect/>
          </a:stretch>
        </p:blipFill>
        <p:spPr>
          <a:xfrm>
            <a:off x="6357925" y="2392390"/>
            <a:ext cx="381002" cy="393702"/>
          </a:xfrm>
          <a:prstGeom prst="rect">
            <a:avLst/>
          </a:prstGeom>
          <a:ln w="12700">
            <a:miter lim="400000"/>
          </a:ln>
        </p:spPr>
      </p:pic>
      <p:pic>
        <p:nvPicPr>
          <p:cNvPr id="29" name="image39.png">
            <a:extLst>
              <a:ext uri="{FF2B5EF4-FFF2-40B4-BE49-F238E27FC236}">
                <a16:creationId xmlns:a16="http://schemas.microsoft.com/office/drawing/2014/main" id="{33FDBD3B-758A-BD40-A2DF-A961C998F5E0}"/>
              </a:ext>
            </a:extLst>
          </p:cNvPr>
          <p:cNvPicPr/>
          <p:nvPr/>
        </p:nvPicPr>
        <p:blipFill>
          <a:blip r:embed="rId2" cstate="email">
            <a:extLst>
              <a:ext uri="{28A0092B-C50C-407E-A947-70E740481C1C}">
                <a14:useLocalDpi xmlns:a14="http://schemas.microsoft.com/office/drawing/2010/main"/>
              </a:ext>
            </a:extLst>
          </a:blip>
          <a:stretch>
            <a:fillRect/>
          </a:stretch>
        </p:blipFill>
        <p:spPr>
          <a:xfrm>
            <a:off x="6357925" y="2878104"/>
            <a:ext cx="381002" cy="393702"/>
          </a:xfrm>
          <a:prstGeom prst="rect">
            <a:avLst/>
          </a:prstGeom>
          <a:ln w="12700">
            <a:miter lim="400000"/>
          </a:ln>
        </p:spPr>
      </p:pic>
      <p:sp>
        <p:nvSpPr>
          <p:cNvPr id="30" name="Content Placeholder 5">
            <a:extLst>
              <a:ext uri="{FF2B5EF4-FFF2-40B4-BE49-F238E27FC236}">
                <a16:creationId xmlns:a16="http://schemas.microsoft.com/office/drawing/2014/main" id="{5FFF90C2-A016-5D4E-9F22-3A5A33A0EAD7}"/>
              </a:ext>
            </a:extLst>
          </p:cNvPr>
          <p:cNvSpPr txBox="1">
            <a:spLocks/>
          </p:cNvSpPr>
          <p:nvPr/>
        </p:nvSpPr>
        <p:spPr>
          <a:xfrm>
            <a:off x="436877" y="3677162"/>
            <a:ext cx="8265127" cy="1088510"/>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 from a list of instance types with Spot and On-Demand</a:t>
            </a:r>
          </a:p>
          <a:p>
            <a:pPr marL="342900" indent="-342900">
              <a:buFont typeface="Arial" panose="020B0604020202020204" pitchFamily="34" charset="0"/>
              <a:buChar char="•"/>
            </a:pP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 in the most optimal Availability Zone based on capacity/price</a:t>
            </a:r>
          </a:p>
          <a:p>
            <a:pPr marL="342900" indent="-342900">
              <a:buFont typeface="Arial" panose="020B0604020202020204" pitchFamily="34" charset="0"/>
              <a:buChar char="•"/>
            </a:pP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Spot Block support</a:t>
            </a:r>
          </a:p>
        </p:txBody>
      </p:sp>
    </p:spTree>
    <p:extLst>
      <p:ext uri="{BB962C8B-B14F-4D97-AF65-F5344CB8AC3E}">
        <p14:creationId xmlns:p14="http://schemas.microsoft.com/office/powerpoint/2010/main" val="235471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72753"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721" y="2426499"/>
            <a:ext cx="486634" cy="4817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071" y="1844566"/>
            <a:ext cx="581933" cy="581933"/>
          </a:xfrm>
          <a:prstGeom prst="rect">
            <a:avLst/>
          </a:prstGeom>
        </p:spPr>
      </p:pic>
    </p:spTree>
    <p:extLst>
      <p:ext uri="{BB962C8B-B14F-4D97-AF65-F5344CB8AC3E}">
        <p14:creationId xmlns:p14="http://schemas.microsoft.com/office/powerpoint/2010/main" val="884783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469341" y="1385046"/>
            <a:ext cx="1930923" cy="180562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662" y="2708887"/>
            <a:ext cx="486634" cy="481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543" y="2720109"/>
            <a:ext cx="463961" cy="4593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961" y="2708886"/>
            <a:ext cx="486634" cy="48178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565" y="2126954"/>
            <a:ext cx="581933" cy="58193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6543" y="2115728"/>
            <a:ext cx="581933" cy="58193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164" y="1511347"/>
            <a:ext cx="581933" cy="58193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0011" y="1511346"/>
            <a:ext cx="581933" cy="581933"/>
          </a:xfrm>
          <a:prstGeom prst="rect">
            <a:avLst/>
          </a:prstGeom>
        </p:spPr>
      </p:pic>
    </p:spTree>
    <p:extLst>
      <p:ext uri="{BB962C8B-B14F-4D97-AF65-F5344CB8AC3E}">
        <p14:creationId xmlns:p14="http://schemas.microsoft.com/office/powerpoint/2010/main" val="137225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chemeClr val="accent2"/>
                </a:solidFill>
              </a:rPr>
              <a:t>In pioneer days, they used oxen for heavy pulling, </a:t>
            </a:r>
          </a:p>
          <a:p>
            <a:r>
              <a:rPr lang="en-US" dirty="0">
                <a:solidFill>
                  <a:schemeClr val="accent2"/>
                </a:solidFill>
              </a:rPr>
              <a:t>and when one ox couldn’t budge a log, </a:t>
            </a:r>
          </a:p>
          <a:p>
            <a:r>
              <a:rPr lang="en-US" dirty="0">
                <a:solidFill>
                  <a:schemeClr val="accent2"/>
                </a:solidFill>
              </a:rPr>
              <a:t>they didn’t try to grow a bigger ox.</a:t>
            </a:r>
          </a:p>
          <a:p>
            <a:endParaRPr lang="en-US" dirty="0"/>
          </a:p>
          <a:p>
            <a:r>
              <a:rPr lang="en-US" dirty="0"/>
              <a:t>Grace Hopper</a:t>
            </a:r>
          </a:p>
        </p:txBody>
      </p:sp>
    </p:spTree>
    <p:extLst>
      <p:ext uri="{BB962C8B-B14F-4D97-AF65-F5344CB8AC3E}">
        <p14:creationId xmlns:p14="http://schemas.microsoft.com/office/powerpoint/2010/main" val="161328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621959-D10C-154A-8854-44C400EF52F9}"/>
              </a:ext>
            </a:extLst>
          </p:cNvPr>
          <p:cNvGrpSpPr/>
          <p:nvPr/>
        </p:nvGrpSpPr>
        <p:grpSpPr>
          <a:xfrm>
            <a:off x="1426730" y="140653"/>
            <a:ext cx="6494645" cy="4595733"/>
            <a:chOff x="635620" y="109831"/>
            <a:chExt cx="6992552" cy="4828906"/>
          </a:xfrm>
        </p:grpSpPr>
        <p:grpSp>
          <p:nvGrpSpPr>
            <p:cNvPr id="4" name="Group 3"/>
            <p:cNvGrpSpPr/>
            <p:nvPr/>
          </p:nvGrpSpPr>
          <p:grpSpPr>
            <a:xfrm>
              <a:off x="635620" y="109831"/>
              <a:ext cx="1296278" cy="4828906"/>
              <a:chOff x="393024" y="156603"/>
              <a:chExt cx="1296278" cy="4828906"/>
            </a:xfrm>
          </p:grpSpPr>
          <p:grpSp>
            <p:nvGrpSpPr>
              <p:cNvPr id="3" name="Group 2"/>
              <p:cNvGrpSpPr/>
              <p:nvPr/>
            </p:nvGrpSpPr>
            <p:grpSpPr>
              <a:xfrm>
                <a:off x="393024" y="1397447"/>
                <a:ext cx="1296278" cy="1106373"/>
                <a:chOff x="3859306" y="1801906"/>
                <a:chExt cx="1296278" cy="1106373"/>
              </a:xfrm>
            </p:grpSpPr>
            <p:sp>
              <p:nvSpPr>
                <p:cNvPr id="8" name="Rounded Rectangle 7"/>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50" name="Group 49"/>
              <p:cNvGrpSpPr/>
              <p:nvPr/>
            </p:nvGrpSpPr>
            <p:grpSpPr>
              <a:xfrm>
                <a:off x="393024" y="2638291"/>
                <a:ext cx="1296278" cy="1106373"/>
                <a:chOff x="3859306" y="1801906"/>
                <a:chExt cx="1296278" cy="1106373"/>
              </a:xfrm>
            </p:grpSpPr>
            <p:sp>
              <p:nvSpPr>
                <p:cNvPr id="51" name="Rounded Rectangle 50"/>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57" name="Group 56"/>
              <p:cNvGrpSpPr/>
              <p:nvPr/>
            </p:nvGrpSpPr>
            <p:grpSpPr>
              <a:xfrm>
                <a:off x="393024" y="156603"/>
                <a:ext cx="1296278" cy="1106373"/>
                <a:chOff x="3859306" y="1801906"/>
                <a:chExt cx="1296278" cy="1106373"/>
              </a:xfrm>
            </p:grpSpPr>
            <p:sp>
              <p:nvSpPr>
                <p:cNvPr id="58" name="Rounded Rectangle 57"/>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64" name="Group 63"/>
              <p:cNvGrpSpPr/>
              <p:nvPr/>
            </p:nvGrpSpPr>
            <p:grpSpPr>
              <a:xfrm>
                <a:off x="393024" y="3879136"/>
                <a:ext cx="1296278" cy="1106373"/>
                <a:chOff x="3859306" y="1801906"/>
                <a:chExt cx="1296278" cy="1106373"/>
              </a:xfrm>
            </p:grpSpPr>
            <p:sp>
              <p:nvSpPr>
                <p:cNvPr id="65" name="Rounded Rectangle 64"/>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grpSp>
          <p:nvGrpSpPr>
            <p:cNvPr id="71" name="Group 70"/>
            <p:cNvGrpSpPr/>
            <p:nvPr/>
          </p:nvGrpSpPr>
          <p:grpSpPr>
            <a:xfrm>
              <a:off x="2059689" y="109831"/>
              <a:ext cx="1296278" cy="4828906"/>
              <a:chOff x="393024" y="156603"/>
              <a:chExt cx="1296278" cy="4828906"/>
            </a:xfrm>
          </p:grpSpPr>
          <p:grpSp>
            <p:nvGrpSpPr>
              <p:cNvPr id="72" name="Group 71"/>
              <p:cNvGrpSpPr/>
              <p:nvPr/>
            </p:nvGrpSpPr>
            <p:grpSpPr>
              <a:xfrm>
                <a:off x="393024" y="1397447"/>
                <a:ext cx="1296278" cy="1106373"/>
                <a:chOff x="3859306" y="1801906"/>
                <a:chExt cx="1296278" cy="1106373"/>
              </a:xfrm>
            </p:grpSpPr>
            <p:sp>
              <p:nvSpPr>
                <p:cNvPr id="94" name="Rounded Rectangle 93"/>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5" name="Picture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97" name="Picture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99" name="Picture 9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73" name="Group 72"/>
              <p:cNvGrpSpPr/>
              <p:nvPr/>
            </p:nvGrpSpPr>
            <p:grpSpPr>
              <a:xfrm>
                <a:off x="393024" y="2638291"/>
                <a:ext cx="1296278" cy="1106373"/>
                <a:chOff x="3859306" y="1801906"/>
                <a:chExt cx="1296278" cy="1106373"/>
              </a:xfrm>
            </p:grpSpPr>
            <p:sp>
              <p:nvSpPr>
                <p:cNvPr id="88" name="Rounded Rectangle 87"/>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74" name="Group 73"/>
              <p:cNvGrpSpPr/>
              <p:nvPr/>
            </p:nvGrpSpPr>
            <p:grpSpPr>
              <a:xfrm>
                <a:off x="393024" y="156603"/>
                <a:ext cx="1296278" cy="1106373"/>
                <a:chOff x="3859306" y="1801906"/>
                <a:chExt cx="1296278" cy="1106373"/>
              </a:xfrm>
            </p:grpSpPr>
            <p:sp>
              <p:nvSpPr>
                <p:cNvPr id="82" name="Rounded Rectangle 81"/>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86" name="Picture 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75" name="Group 74"/>
              <p:cNvGrpSpPr/>
              <p:nvPr/>
            </p:nvGrpSpPr>
            <p:grpSpPr>
              <a:xfrm>
                <a:off x="393024" y="3879136"/>
                <a:ext cx="1296278" cy="1106373"/>
                <a:chOff x="3859306" y="1801906"/>
                <a:chExt cx="1296278" cy="1106373"/>
              </a:xfrm>
            </p:grpSpPr>
            <p:sp>
              <p:nvSpPr>
                <p:cNvPr id="76" name="Rounded Rectangle 75"/>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81" name="Picture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grpSp>
          <p:nvGrpSpPr>
            <p:cNvPr id="100" name="Group 99"/>
            <p:cNvGrpSpPr/>
            <p:nvPr/>
          </p:nvGrpSpPr>
          <p:grpSpPr>
            <a:xfrm>
              <a:off x="3483758" y="109831"/>
              <a:ext cx="1296278" cy="4828906"/>
              <a:chOff x="393024" y="156603"/>
              <a:chExt cx="1296278" cy="4828906"/>
            </a:xfrm>
          </p:grpSpPr>
          <p:grpSp>
            <p:nvGrpSpPr>
              <p:cNvPr id="101" name="Group 100"/>
              <p:cNvGrpSpPr/>
              <p:nvPr/>
            </p:nvGrpSpPr>
            <p:grpSpPr>
              <a:xfrm>
                <a:off x="393024" y="1397447"/>
                <a:ext cx="1296278" cy="1106373"/>
                <a:chOff x="3859306" y="1801906"/>
                <a:chExt cx="1296278" cy="1106373"/>
              </a:xfrm>
            </p:grpSpPr>
            <p:sp>
              <p:nvSpPr>
                <p:cNvPr id="123" name="Rounded Rectangle 122"/>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25" name="Picture 1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26" name="Picture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02" name="Group 101"/>
              <p:cNvGrpSpPr/>
              <p:nvPr/>
            </p:nvGrpSpPr>
            <p:grpSpPr>
              <a:xfrm>
                <a:off x="393024" y="2638291"/>
                <a:ext cx="1296278" cy="1106373"/>
                <a:chOff x="3859306" y="1801906"/>
                <a:chExt cx="1296278" cy="1106373"/>
              </a:xfrm>
            </p:grpSpPr>
            <p:sp>
              <p:nvSpPr>
                <p:cNvPr id="117" name="Rounded Rectangle 116"/>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8" name="Picture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19" name="Picture 1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21" name="Picture 1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22" name="Picture 1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03" name="Group 102"/>
              <p:cNvGrpSpPr/>
              <p:nvPr/>
            </p:nvGrpSpPr>
            <p:grpSpPr>
              <a:xfrm>
                <a:off x="393024" y="156603"/>
                <a:ext cx="1296278" cy="1106373"/>
                <a:chOff x="3859306" y="1801906"/>
                <a:chExt cx="1296278" cy="1106373"/>
              </a:xfrm>
            </p:grpSpPr>
            <p:sp>
              <p:nvSpPr>
                <p:cNvPr id="111" name="Rounded Rectangle 110"/>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13" name="Picture 1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15" name="Picture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16" name="Picture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04" name="Group 103"/>
              <p:cNvGrpSpPr/>
              <p:nvPr/>
            </p:nvGrpSpPr>
            <p:grpSpPr>
              <a:xfrm>
                <a:off x="393024" y="3879136"/>
                <a:ext cx="1296278" cy="1106373"/>
                <a:chOff x="3859306" y="1801906"/>
                <a:chExt cx="1296278" cy="1106373"/>
              </a:xfrm>
            </p:grpSpPr>
            <p:sp>
              <p:nvSpPr>
                <p:cNvPr id="105" name="Rounded Rectangle 104"/>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07" name="Picture 1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09" name="Picture 1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10" name="Picture 1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grpSp>
          <p:nvGrpSpPr>
            <p:cNvPr id="129" name="Group 128"/>
            <p:cNvGrpSpPr/>
            <p:nvPr/>
          </p:nvGrpSpPr>
          <p:grpSpPr>
            <a:xfrm>
              <a:off x="4907826" y="109831"/>
              <a:ext cx="1296278" cy="4828906"/>
              <a:chOff x="393024" y="156603"/>
              <a:chExt cx="1296278" cy="4828906"/>
            </a:xfrm>
          </p:grpSpPr>
          <p:grpSp>
            <p:nvGrpSpPr>
              <p:cNvPr id="130" name="Group 129"/>
              <p:cNvGrpSpPr/>
              <p:nvPr/>
            </p:nvGrpSpPr>
            <p:grpSpPr>
              <a:xfrm>
                <a:off x="393024" y="1397447"/>
                <a:ext cx="1296278" cy="1106373"/>
                <a:chOff x="3859306" y="1801906"/>
                <a:chExt cx="1296278" cy="1106373"/>
              </a:xfrm>
            </p:grpSpPr>
            <p:sp>
              <p:nvSpPr>
                <p:cNvPr id="152" name="Rounded Rectangle 151"/>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3" name="Picture 1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54" name="Picture 1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55" name="Picture 1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56" name="Picture 1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57" name="Picture 1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31" name="Group 130"/>
              <p:cNvGrpSpPr/>
              <p:nvPr/>
            </p:nvGrpSpPr>
            <p:grpSpPr>
              <a:xfrm>
                <a:off x="393024" y="2638291"/>
                <a:ext cx="1296278" cy="1106373"/>
                <a:chOff x="3859306" y="1801906"/>
                <a:chExt cx="1296278" cy="1106373"/>
              </a:xfrm>
            </p:grpSpPr>
            <p:sp>
              <p:nvSpPr>
                <p:cNvPr id="146" name="Rounded Rectangle 145"/>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48" name="Picture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50" name="Picture 1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51" name="Picture 1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32" name="Group 131"/>
              <p:cNvGrpSpPr/>
              <p:nvPr/>
            </p:nvGrpSpPr>
            <p:grpSpPr>
              <a:xfrm>
                <a:off x="393024" y="156603"/>
                <a:ext cx="1296278" cy="1106373"/>
                <a:chOff x="3859306" y="1801906"/>
                <a:chExt cx="1296278" cy="1106373"/>
              </a:xfrm>
            </p:grpSpPr>
            <p:sp>
              <p:nvSpPr>
                <p:cNvPr id="140" name="Rounded Rectangle 139"/>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1" name="Picture 1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43" name="Picture 1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44" name="Picture 1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45" name="Picture 1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33" name="Group 132"/>
              <p:cNvGrpSpPr/>
              <p:nvPr/>
            </p:nvGrpSpPr>
            <p:grpSpPr>
              <a:xfrm>
                <a:off x="393024" y="3879136"/>
                <a:ext cx="1296278" cy="1106373"/>
                <a:chOff x="3859306" y="1801906"/>
                <a:chExt cx="1296278" cy="1106373"/>
              </a:xfrm>
            </p:grpSpPr>
            <p:sp>
              <p:nvSpPr>
                <p:cNvPr id="134" name="Rounded Rectangle 133"/>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5" name="Picture 1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37" name="Picture 1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38" name="Picture 1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39" name="Picture 1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grpSp>
          <p:nvGrpSpPr>
            <p:cNvPr id="158" name="Group 157"/>
            <p:cNvGrpSpPr/>
            <p:nvPr/>
          </p:nvGrpSpPr>
          <p:grpSpPr>
            <a:xfrm>
              <a:off x="6331894" y="109831"/>
              <a:ext cx="1296278" cy="4828906"/>
              <a:chOff x="393024" y="156603"/>
              <a:chExt cx="1296278" cy="4828906"/>
            </a:xfrm>
          </p:grpSpPr>
          <p:grpSp>
            <p:nvGrpSpPr>
              <p:cNvPr id="159" name="Group 158"/>
              <p:cNvGrpSpPr/>
              <p:nvPr/>
            </p:nvGrpSpPr>
            <p:grpSpPr>
              <a:xfrm>
                <a:off x="393024" y="1397447"/>
                <a:ext cx="1296278" cy="1106373"/>
                <a:chOff x="3859306" y="1801906"/>
                <a:chExt cx="1296278" cy="1106373"/>
              </a:xfrm>
            </p:grpSpPr>
            <p:sp>
              <p:nvSpPr>
                <p:cNvPr id="181" name="Rounded Rectangle 180"/>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2" name="Picture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83" name="Picture 1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85" name="Picture 1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86" name="Picture 1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60" name="Group 159"/>
              <p:cNvGrpSpPr/>
              <p:nvPr/>
            </p:nvGrpSpPr>
            <p:grpSpPr>
              <a:xfrm>
                <a:off x="393024" y="2638291"/>
                <a:ext cx="1296278" cy="1106373"/>
                <a:chOff x="3859306" y="1801906"/>
                <a:chExt cx="1296278" cy="1106373"/>
              </a:xfrm>
            </p:grpSpPr>
            <p:sp>
              <p:nvSpPr>
                <p:cNvPr id="175" name="Rounded Rectangle 174"/>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6" name="Picture 1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77" name="Picture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78" name="Picture 1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79" name="Picture 1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80" name="Picture 1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61" name="Group 160"/>
              <p:cNvGrpSpPr/>
              <p:nvPr/>
            </p:nvGrpSpPr>
            <p:grpSpPr>
              <a:xfrm>
                <a:off x="393024" y="156603"/>
                <a:ext cx="1296278" cy="1106373"/>
                <a:chOff x="3859306" y="1801906"/>
                <a:chExt cx="1296278" cy="1106373"/>
              </a:xfrm>
            </p:grpSpPr>
            <p:sp>
              <p:nvSpPr>
                <p:cNvPr id="169" name="Rounded Rectangle 168"/>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72" name="Picture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73" name="Picture 1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74" name="Picture 1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nvGrpSpPr>
              <p:cNvPr id="162" name="Group 161"/>
              <p:cNvGrpSpPr/>
              <p:nvPr/>
            </p:nvGrpSpPr>
            <p:grpSpPr>
              <a:xfrm>
                <a:off x="393024" y="3879136"/>
                <a:ext cx="1296278" cy="1106373"/>
                <a:chOff x="3859306" y="1801906"/>
                <a:chExt cx="1296278" cy="1106373"/>
              </a:xfrm>
            </p:grpSpPr>
            <p:sp>
              <p:nvSpPr>
                <p:cNvPr id="163" name="Rounded Rectangle 162"/>
                <p:cNvSpPr/>
                <p:nvPr/>
              </p:nvSpPr>
              <p:spPr>
                <a:xfrm>
                  <a:off x="3859306" y="1801906"/>
                  <a:ext cx="1258570" cy="110637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267" y="2379727"/>
                  <a:ext cx="486634" cy="481780"/>
                </a:xfrm>
                <a:prstGeom prst="rect">
                  <a:avLst/>
                </a:prstGeom>
              </p:spPr>
            </p:pic>
            <p:pic>
              <p:nvPicPr>
                <p:cNvPr id="165" name="Picture 1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323" y="2402775"/>
                  <a:ext cx="463961" cy="459334"/>
                </a:xfrm>
                <a:prstGeom prst="rect">
                  <a:avLst/>
                </a:prstGeom>
              </p:spPr>
            </p:pic>
            <p:pic>
              <p:nvPicPr>
                <p:cNvPr id="166" name="Picture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50" y="2379727"/>
                  <a:ext cx="486634" cy="481780"/>
                </a:xfrm>
                <a:prstGeom prst="rect">
                  <a:avLst/>
                </a:prstGeom>
              </p:spPr>
            </p:pic>
            <p:pic>
              <p:nvPicPr>
                <p:cNvPr id="167" name="Picture 1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413" y="1817672"/>
                  <a:ext cx="581933" cy="581933"/>
                </a:xfrm>
                <a:prstGeom prst="rect">
                  <a:avLst/>
                </a:prstGeom>
              </p:spPr>
            </p:pic>
            <p:pic>
              <p:nvPicPr>
                <p:cNvPr id="168" name="Picture 1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978" y="1817672"/>
                  <a:ext cx="581933" cy="581933"/>
                </a:xfrm>
                <a:prstGeom prst="rect">
                  <a:avLst/>
                </a:prstGeom>
              </p:spPr>
            </p:pic>
          </p:grpSp>
        </p:grpSp>
      </p:grpSp>
    </p:spTree>
    <p:extLst>
      <p:ext uri="{BB962C8B-B14F-4D97-AF65-F5344CB8AC3E}">
        <p14:creationId xmlns:p14="http://schemas.microsoft.com/office/powerpoint/2010/main" val="36260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2594141" y="16676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Rounded Rectangle 2"/>
          <p:cNvSpPr/>
          <p:nvPr/>
        </p:nvSpPr>
        <p:spPr>
          <a:xfrm>
            <a:off x="2619541" y="279634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 name="Picture 3" descr="hdf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978" y="2840790"/>
            <a:ext cx="834917" cy="364066"/>
          </a:xfrm>
          <a:prstGeom prst="rect">
            <a:avLst/>
          </a:prstGeom>
        </p:spPr>
      </p:pic>
      <p:sp>
        <p:nvSpPr>
          <p:cNvPr id="16" name="Rounded Rectangle 15"/>
          <p:cNvSpPr/>
          <p:nvPr/>
        </p:nvSpPr>
        <p:spPr>
          <a:xfrm>
            <a:off x="4100369"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8" name="Picture 17" descr="hiv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966" y="1297212"/>
            <a:ext cx="509016" cy="284112"/>
          </a:xfrm>
          <a:prstGeom prst="rect">
            <a:avLst/>
          </a:prstGeom>
        </p:spPr>
      </p:pic>
      <p:sp>
        <p:nvSpPr>
          <p:cNvPr id="26" name="Rounded Rectangle 25"/>
          <p:cNvSpPr/>
          <p:nvPr/>
        </p:nvSpPr>
        <p:spPr>
          <a:xfrm>
            <a:off x="2606841" y="3341868"/>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1" name="Picture 30"/>
          <p:cNvPicPr>
            <a:picLocks noChangeAspect="1"/>
          </p:cNvPicPr>
          <p:nvPr/>
        </p:nvPicPr>
        <p:blipFill>
          <a:blip r:embed="rId4"/>
          <a:stretch>
            <a:fillRect/>
          </a:stretch>
        </p:blipFill>
        <p:spPr>
          <a:xfrm>
            <a:off x="4152900" y="1747976"/>
            <a:ext cx="1333500" cy="345376"/>
          </a:xfrm>
          <a:prstGeom prst="rect">
            <a:avLst/>
          </a:prstGeom>
        </p:spPr>
      </p:pic>
      <p:pic>
        <p:nvPicPr>
          <p:cNvPr id="24" name="Picture 2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3339927"/>
            <a:ext cx="731520" cy="731520"/>
          </a:xfrm>
          <a:prstGeom prst="rect">
            <a:avLst/>
          </a:prstGeom>
        </p:spPr>
      </p:pic>
      <p:pic>
        <p:nvPicPr>
          <p:cNvPr id="27" name="Picture 26"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003" y="3339927"/>
            <a:ext cx="731520" cy="731520"/>
          </a:xfrm>
          <a:prstGeom prst="rect">
            <a:avLst/>
          </a:prstGeom>
        </p:spPr>
      </p:pic>
      <p:pic>
        <p:nvPicPr>
          <p:cNvPr id="33" name="Picture 3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411" y="3339927"/>
            <a:ext cx="731520" cy="731520"/>
          </a:xfrm>
          <a:prstGeom prst="rect">
            <a:avLst/>
          </a:prstGeom>
        </p:spPr>
      </p:pic>
      <p:pic>
        <p:nvPicPr>
          <p:cNvPr id="34" name="Picture 3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818" y="3339927"/>
            <a:ext cx="731520" cy="731520"/>
          </a:xfrm>
          <a:prstGeom prst="rect">
            <a:avLst/>
          </a:prstGeom>
        </p:spPr>
      </p:pic>
      <p:sp>
        <p:nvSpPr>
          <p:cNvPr id="38" name="Rounded Rectangle 37"/>
          <p:cNvSpPr/>
          <p:nvPr/>
        </p:nvSpPr>
        <p:spPr>
          <a:xfrm>
            <a:off x="2606841" y="2231173"/>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9" name="Picture 38"/>
          <p:cNvPicPr>
            <a:picLocks noChangeAspect="1"/>
          </p:cNvPicPr>
          <p:nvPr/>
        </p:nvPicPr>
        <p:blipFill>
          <a:blip r:embed="rId6"/>
          <a:stretch>
            <a:fillRect/>
          </a:stretch>
        </p:blipFill>
        <p:spPr>
          <a:xfrm>
            <a:off x="3996146" y="2241447"/>
            <a:ext cx="1510579" cy="393195"/>
          </a:xfrm>
          <a:prstGeom prst="rect">
            <a:avLst/>
          </a:prstGeom>
        </p:spPr>
      </p:pic>
      <p:grpSp>
        <p:nvGrpSpPr>
          <p:cNvPr id="21" name="Group 20"/>
          <p:cNvGrpSpPr/>
          <p:nvPr/>
        </p:nvGrpSpPr>
        <p:grpSpPr>
          <a:xfrm>
            <a:off x="4797606" y="1269778"/>
            <a:ext cx="630929" cy="336653"/>
            <a:chOff x="4787896" y="1270716"/>
            <a:chExt cx="630929" cy="336653"/>
          </a:xfrm>
        </p:grpSpPr>
        <p:sp>
          <p:nvSpPr>
            <p:cNvPr id="22" name="Rounded Rectangle 21"/>
            <p:cNvSpPr/>
            <p:nvPr/>
          </p:nvSpPr>
          <p:spPr>
            <a:xfrm>
              <a:off x="4787896"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TextBox 22"/>
            <p:cNvSpPr txBox="1"/>
            <p:nvPr/>
          </p:nvSpPr>
          <p:spPr>
            <a:xfrm>
              <a:off x="5012253" y="1337156"/>
              <a:ext cx="339306" cy="200055"/>
            </a:xfrm>
            <a:prstGeom prst="rect">
              <a:avLst/>
            </a:prstGeom>
            <a:noFill/>
          </p:spPr>
          <p:txBody>
            <a:bodyPr wrap="none" rtlCol="0">
              <a:spAutoFit/>
            </a:bodyPr>
            <a:lstStyle/>
            <a:p>
              <a:pPr algn="ctr"/>
              <a:r>
                <a:rPr lang="en-US" sz="700" dirty="0">
                  <a:solidFill>
                    <a:schemeClr val="bg1">
                      <a:lumMod val="50000"/>
                    </a:schemeClr>
                  </a:solidFill>
                </a:rPr>
                <a:t>PIG</a:t>
              </a:r>
              <a:endParaRPr lang="en-US" sz="900" dirty="0">
                <a:solidFill>
                  <a:schemeClr val="bg1">
                    <a:lumMod val="50000"/>
                  </a:schemeClr>
                </a:solidFill>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1066" y="1293572"/>
              <a:ext cx="191355" cy="287752"/>
            </a:xfrm>
            <a:prstGeom prst="rect">
              <a:avLst/>
            </a:prstGeom>
          </p:spPr>
        </p:pic>
      </p:grpSp>
      <p:sp>
        <p:nvSpPr>
          <p:cNvPr id="5" name="Rounded Rectangle 4"/>
          <p:cNvSpPr/>
          <p:nvPr/>
        </p:nvSpPr>
        <p:spPr>
          <a:xfrm>
            <a:off x="7005918" y="3482788"/>
            <a:ext cx="2017058" cy="588659"/>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25" name="Rounded Rectangle 24"/>
          <p:cNvSpPr/>
          <p:nvPr/>
        </p:nvSpPr>
        <p:spPr>
          <a:xfrm>
            <a:off x="7005918" y="2868958"/>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Layer</a:t>
            </a:r>
          </a:p>
        </p:txBody>
      </p:sp>
      <p:sp>
        <p:nvSpPr>
          <p:cNvPr id="32" name="Rounded Rectangle 31"/>
          <p:cNvSpPr/>
          <p:nvPr/>
        </p:nvSpPr>
        <p:spPr>
          <a:xfrm>
            <a:off x="7005918" y="2341419"/>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Process Layer </a:t>
            </a:r>
          </a:p>
        </p:txBody>
      </p:sp>
      <p:sp>
        <p:nvSpPr>
          <p:cNvPr id="35" name="Rounded Rectangle 34"/>
          <p:cNvSpPr/>
          <p:nvPr/>
        </p:nvSpPr>
        <p:spPr>
          <a:xfrm>
            <a:off x="7005918" y="1752260"/>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Framework </a:t>
            </a:r>
          </a:p>
        </p:txBody>
      </p:sp>
      <p:sp>
        <p:nvSpPr>
          <p:cNvPr id="37" name="Rounded Rectangle 36"/>
          <p:cNvSpPr/>
          <p:nvPr/>
        </p:nvSpPr>
        <p:spPr>
          <a:xfrm>
            <a:off x="7005918" y="1221294"/>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Applications </a:t>
            </a:r>
          </a:p>
        </p:txBody>
      </p:sp>
      <p:sp>
        <p:nvSpPr>
          <p:cNvPr id="36" name="Rectangle 35">
            <a:extLst>
              <a:ext uri="{FF2B5EF4-FFF2-40B4-BE49-F238E27FC236}">
                <a16:creationId xmlns:a16="http://schemas.microsoft.com/office/drawing/2014/main" id="{6FA85865-E781-9346-99FD-39AB26DAEA34}"/>
              </a:ext>
            </a:extLst>
          </p:cNvPr>
          <p:cNvSpPr/>
          <p:nvPr/>
        </p:nvSpPr>
        <p:spPr>
          <a:xfrm rot="18797671">
            <a:off x="-231933" y="703705"/>
            <a:ext cx="2084047" cy="358611"/>
          </a:xfrm>
          <a:prstGeom prst="rect">
            <a:avLst/>
          </a:prstGeom>
          <a:solidFill>
            <a:srgbClr val="F2992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B2A2A"/>
                </a:solidFill>
                <a:effectLst/>
                <a:uLnTx/>
                <a:uFillTx/>
                <a:latin typeface="Arial" charset="0"/>
                <a:ea typeface="Arial" charset="0"/>
                <a:cs typeface="Arial" charset="0"/>
              </a:rPr>
              <a:t>Hadoop</a:t>
            </a:r>
          </a:p>
        </p:txBody>
      </p:sp>
    </p:spTree>
    <p:extLst>
      <p:ext uri="{BB962C8B-B14F-4D97-AF65-F5344CB8AC3E}">
        <p14:creationId xmlns:p14="http://schemas.microsoft.com/office/powerpoint/2010/main" val="18507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animBg="1"/>
      <p:bldP spid="16" grpId="0" animBg="1"/>
      <p:bldP spid="26" grpId="0" animBg="1"/>
      <p:bldP spid="38" grpId="0" animBg="1"/>
      <p:bldP spid="5" grpId="0" animBg="1"/>
      <p:bldP spid="25" grpId="0" animBg="1"/>
      <p:bldP spid="32" grpId="0" animBg="1"/>
      <p:bldP spid="35"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2594141" y="16676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Rounded Rectangle 2"/>
          <p:cNvSpPr/>
          <p:nvPr/>
        </p:nvSpPr>
        <p:spPr>
          <a:xfrm>
            <a:off x="2619541" y="2783110"/>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 name="Picture 3" descr="hdf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978" y="2827560"/>
            <a:ext cx="834917" cy="364066"/>
          </a:xfrm>
          <a:prstGeom prst="rect">
            <a:avLst/>
          </a:prstGeom>
        </p:spPr>
      </p:pic>
      <p:grpSp>
        <p:nvGrpSpPr>
          <p:cNvPr id="8" name="Group 7"/>
          <p:cNvGrpSpPr/>
          <p:nvPr/>
        </p:nvGrpSpPr>
        <p:grpSpPr>
          <a:xfrm>
            <a:off x="4062487" y="1250528"/>
            <a:ext cx="630929" cy="336653"/>
            <a:chOff x="4083539" y="1270716"/>
            <a:chExt cx="630929" cy="336653"/>
          </a:xfrm>
        </p:grpSpPr>
        <p:sp>
          <p:nvSpPr>
            <p:cNvPr id="16" name="Rounded Rectangle 15"/>
            <p:cNvSpPr/>
            <p:nvPr/>
          </p:nvSpPr>
          <p:spPr>
            <a:xfrm>
              <a:off x="4083539"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8" name="Picture 17" descr="hiv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136" y="1297212"/>
              <a:ext cx="509016" cy="284112"/>
            </a:xfrm>
            <a:prstGeom prst="rect">
              <a:avLst/>
            </a:prstGeom>
          </p:spPr>
        </p:pic>
      </p:grpSp>
      <p:sp>
        <p:nvSpPr>
          <p:cNvPr id="26" name="Rounded Rectangle 25"/>
          <p:cNvSpPr/>
          <p:nvPr/>
        </p:nvSpPr>
        <p:spPr>
          <a:xfrm>
            <a:off x="2606841" y="3328638"/>
            <a:ext cx="4263860" cy="76482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1" name="Picture 30"/>
          <p:cNvPicPr>
            <a:picLocks noChangeAspect="1"/>
          </p:cNvPicPr>
          <p:nvPr/>
        </p:nvPicPr>
        <p:blipFill>
          <a:blip r:embed="rId4"/>
          <a:stretch>
            <a:fillRect/>
          </a:stretch>
        </p:blipFill>
        <p:spPr>
          <a:xfrm>
            <a:off x="4152900" y="1747976"/>
            <a:ext cx="1333500" cy="345376"/>
          </a:xfrm>
          <a:prstGeom prst="rect">
            <a:avLst/>
          </a:prstGeom>
        </p:spPr>
      </p:pic>
      <p:pic>
        <p:nvPicPr>
          <p:cNvPr id="24" name="Picture 2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595" y="3326697"/>
            <a:ext cx="731520" cy="731520"/>
          </a:xfrm>
          <a:prstGeom prst="rect">
            <a:avLst/>
          </a:prstGeom>
        </p:spPr>
      </p:pic>
      <p:pic>
        <p:nvPicPr>
          <p:cNvPr id="27" name="Picture 26"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8003" y="3326697"/>
            <a:ext cx="731520" cy="731520"/>
          </a:xfrm>
          <a:prstGeom prst="rect">
            <a:avLst/>
          </a:prstGeom>
        </p:spPr>
      </p:pic>
      <p:pic>
        <p:nvPicPr>
          <p:cNvPr id="33" name="Picture 3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411" y="3326697"/>
            <a:ext cx="731520" cy="731520"/>
          </a:xfrm>
          <a:prstGeom prst="rect">
            <a:avLst/>
          </a:prstGeom>
        </p:spPr>
      </p:pic>
      <p:pic>
        <p:nvPicPr>
          <p:cNvPr id="34" name="Picture 3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818" y="3326697"/>
            <a:ext cx="731520" cy="731520"/>
          </a:xfrm>
          <a:prstGeom prst="rect">
            <a:avLst/>
          </a:prstGeom>
        </p:spPr>
      </p:pic>
      <p:sp>
        <p:nvSpPr>
          <p:cNvPr id="38" name="Rounded Rectangle 37"/>
          <p:cNvSpPr/>
          <p:nvPr/>
        </p:nvSpPr>
        <p:spPr>
          <a:xfrm>
            <a:off x="2606841" y="2231173"/>
            <a:ext cx="4263860" cy="47888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39" name="Picture 38"/>
          <p:cNvPicPr>
            <a:picLocks noChangeAspect="1"/>
          </p:cNvPicPr>
          <p:nvPr/>
        </p:nvPicPr>
        <p:blipFill>
          <a:blip r:embed="rId6"/>
          <a:stretch>
            <a:fillRect/>
          </a:stretch>
        </p:blipFill>
        <p:spPr>
          <a:xfrm>
            <a:off x="2636387" y="2263637"/>
            <a:ext cx="1319164" cy="393195"/>
          </a:xfrm>
          <a:prstGeom prst="rect">
            <a:avLst/>
          </a:prstGeom>
        </p:spPr>
      </p:pic>
      <p:pic>
        <p:nvPicPr>
          <p:cNvPr id="22" name="Picture 2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1509" y="2322717"/>
            <a:ext cx="667097" cy="300194"/>
          </a:xfrm>
          <a:prstGeom prst="rect">
            <a:avLst/>
          </a:prstGeom>
        </p:spPr>
      </p:pic>
      <p:pic>
        <p:nvPicPr>
          <p:cNvPr id="23" name="Picture 22"/>
          <p:cNvPicPr>
            <a:picLocks noChangeAspect="1"/>
          </p:cNvPicPr>
          <p:nvPr/>
        </p:nvPicPr>
        <p:blipFill>
          <a:blip r:embed="rId8"/>
          <a:stretch>
            <a:fillRect/>
          </a:stretch>
        </p:blipFill>
        <p:spPr>
          <a:xfrm>
            <a:off x="4237496" y="2263637"/>
            <a:ext cx="1132067" cy="435138"/>
          </a:xfrm>
          <a:prstGeom prst="rect">
            <a:avLst/>
          </a:prstGeom>
        </p:spPr>
      </p:pic>
      <p:grpSp>
        <p:nvGrpSpPr>
          <p:cNvPr id="6" name="Group 5"/>
          <p:cNvGrpSpPr/>
          <p:nvPr/>
        </p:nvGrpSpPr>
        <p:grpSpPr>
          <a:xfrm>
            <a:off x="2599430" y="1250528"/>
            <a:ext cx="651047" cy="336653"/>
            <a:chOff x="2676730" y="1274153"/>
            <a:chExt cx="651047" cy="336653"/>
          </a:xfrm>
        </p:grpSpPr>
        <p:sp>
          <p:nvSpPr>
            <p:cNvPr id="35" name="Rounded Rectangle 34"/>
            <p:cNvSpPr/>
            <p:nvPr/>
          </p:nvSpPr>
          <p:spPr>
            <a:xfrm>
              <a:off x="2676730" y="1274153"/>
              <a:ext cx="651047" cy="336653"/>
            </a:xfrm>
            <a:prstGeom prst="round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0" name="Picture 39" descr="prest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052" y="1300654"/>
              <a:ext cx="597284" cy="271014"/>
            </a:xfrm>
            <a:prstGeom prst="rect">
              <a:avLst/>
            </a:prstGeom>
          </p:spPr>
        </p:pic>
      </p:grpSp>
      <p:grpSp>
        <p:nvGrpSpPr>
          <p:cNvPr id="11" name="Group 10"/>
          <p:cNvGrpSpPr/>
          <p:nvPr/>
        </p:nvGrpSpPr>
        <p:grpSpPr>
          <a:xfrm>
            <a:off x="6246320" y="1250528"/>
            <a:ext cx="636245" cy="342086"/>
            <a:chOff x="6148859" y="1255961"/>
            <a:chExt cx="636245" cy="342086"/>
          </a:xfrm>
        </p:grpSpPr>
        <p:sp>
          <p:nvSpPr>
            <p:cNvPr id="47" name="Rounded Rectangle 46"/>
            <p:cNvSpPr/>
            <p:nvPr/>
          </p:nvSpPr>
          <p:spPr>
            <a:xfrm>
              <a:off x="6148859" y="1261394"/>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8" name="Picture 47" descr="spark-streami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0374" y="1255961"/>
              <a:ext cx="634730" cy="342085"/>
            </a:xfrm>
            <a:prstGeom prst="rect">
              <a:avLst/>
            </a:prstGeom>
          </p:spPr>
        </p:pic>
      </p:grpSp>
      <p:grpSp>
        <p:nvGrpSpPr>
          <p:cNvPr id="7" name="Group 6"/>
          <p:cNvGrpSpPr/>
          <p:nvPr/>
        </p:nvGrpSpPr>
        <p:grpSpPr>
          <a:xfrm>
            <a:off x="3332674" y="1250528"/>
            <a:ext cx="630929" cy="336653"/>
            <a:chOff x="3392698" y="1282646"/>
            <a:chExt cx="630929" cy="336653"/>
          </a:xfrm>
        </p:grpSpPr>
        <p:sp>
          <p:nvSpPr>
            <p:cNvPr id="28" name="Rounded Rectangle 27"/>
            <p:cNvSpPr/>
            <p:nvPr/>
          </p:nvSpPr>
          <p:spPr>
            <a:xfrm>
              <a:off x="3392698" y="128264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50" name="Picture 49"/>
            <p:cNvPicPr>
              <a:picLocks noChangeAspect="1"/>
            </p:cNvPicPr>
            <p:nvPr/>
          </p:nvPicPr>
          <p:blipFill>
            <a:blip r:embed="rId11"/>
            <a:stretch>
              <a:fillRect/>
            </a:stretch>
          </p:blipFill>
          <p:spPr>
            <a:xfrm>
              <a:off x="3433209" y="1294498"/>
              <a:ext cx="579839" cy="288389"/>
            </a:xfrm>
            <a:prstGeom prst="rect">
              <a:avLst/>
            </a:prstGeom>
          </p:spPr>
        </p:pic>
      </p:grpSp>
      <p:grpSp>
        <p:nvGrpSpPr>
          <p:cNvPr id="9" name="Group 8"/>
          <p:cNvGrpSpPr/>
          <p:nvPr/>
        </p:nvGrpSpPr>
        <p:grpSpPr>
          <a:xfrm>
            <a:off x="4797606" y="1250528"/>
            <a:ext cx="630929" cy="336653"/>
            <a:chOff x="4787896" y="1270716"/>
            <a:chExt cx="630929" cy="336653"/>
          </a:xfrm>
        </p:grpSpPr>
        <p:sp>
          <p:nvSpPr>
            <p:cNvPr id="17" name="Rounded Rectangle 16"/>
            <p:cNvSpPr/>
            <p:nvPr/>
          </p:nvSpPr>
          <p:spPr>
            <a:xfrm>
              <a:off x="4787896" y="127071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5" name="TextBox 24"/>
            <p:cNvSpPr txBox="1"/>
            <p:nvPr/>
          </p:nvSpPr>
          <p:spPr>
            <a:xfrm>
              <a:off x="5012253" y="1337156"/>
              <a:ext cx="339306" cy="200055"/>
            </a:xfrm>
            <a:prstGeom prst="rect">
              <a:avLst/>
            </a:prstGeom>
            <a:noFill/>
          </p:spPr>
          <p:txBody>
            <a:bodyPr wrap="none" rtlCol="0">
              <a:spAutoFit/>
            </a:bodyPr>
            <a:lstStyle/>
            <a:p>
              <a:pPr algn="ctr"/>
              <a:r>
                <a:rPr lang="en-US" sz="700" dirty="0">
                  <a:solidFill>
                    <a:schemeClr val="bg1">
                      <a:lumMod val="50000"/>
                    </a:schemeClr>
                  </a:solidFill>
                </a:rPr>
                <a:t>PIG</a:t>
              </a:r>
              <a:endParaRPr lang="en-US" sz="900" dirty="0">
                <a:solidFill>
                  <a:schemeClr val="bg1">
                    <a:lumMod val="50000"/>
                  </a:schemeClr>
                </a:solidFill>
              </a:endParaRP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1066" y="1293572"/>
              <a:ext cx="191355" cy="287752"/>
            </a:xfrm>
            <a:prstGeom prst="rect">
              <a:avLst/>
            </a:prstGeom>
          </p:spPr>
        </p:pic>
      </p:grpSp>
      <p:grpSp>
        <p:nvGrpSpPr>
          <p:cNvPr id="10" name="Group 9"/>
          <p:cNvGrpSpPr/>
          <p:nvPr/>
        </p:nvGrpSpPr>
        <p:grpSpPr>
          <a:xfrm>
            <a:off x="5524130" y="1250528"/>
            <a:ext cx="692070" cy="374654"/>
            <a:chOff x="5469238" y="1263496"/>
            <a:chExt cx="692070" cy="374654"/>
          </a:xfrm>
        </p:grpSpPr>
        <p:sp>
          <p:nvSpPr>
            <p:cNvPr id="41" name="Rounded Rectangle 40"/>
            <p:cNvSpPr/>
            <p:nvPr/>
          </p:nvSpPr>
          <p:spPr>
            <a:xfrm>
              <a:off x="5469238" y="1263496"/>
              <a:ext cx="630929" cy="33665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42" name="Picture 41" descr="spark-project-heade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4333" y="1276742"/>
              <a:ext cx="540447" cy="243201"/>
            </a:xfrm>
            <a:prstGeom prst="rect">
              <a:avLst/>
            </a:prstGeom>
          </p:spPr>
        </p:pic>
        <p:sp>
          <p:nvSpPr>
            <p:cNvPr id="51" name="TextBox 50"/>
            <p:cNvSpPr txBox="1"/>
            <p:nvPr/>
          </p:nvSpPr>
          <p:spPr>
            <a:xfrm>
              <a:off x="5797105" y="1438095"/>
              <a:ext cx="364203" cy="200055"/>
            </a:xfrm>
            <a:prstGeom prst="rect">
              <a:avLst/>
            </a:prstGeom>
            <a:noFill/>
          </p:spPr>
          <p:txBody>
            <a:bodyPr wrap="none" rtlCol="0">
              <a:spAutoFit/>
            </a:bodyPr>
            <a:lstStyle/>
            <a:p>
              <a:pPr algn="ctr"/>
              <a:r>
                <a:rPr lang="en-US" sz="700" dirty="0">
                  <a:solidFill>
                    <a:schemeClr val="bg1">
                      <a:lumMod val="50000"/>
                    </a:schemeClr>
                  </a:solidFill>
                </a:rPr>
                <a:t>SQL</a:t>
              </a:r>
              <a:endParaRPr lang="en-US" sz="900" dirty="0">
                <a:solidFill>
                  <a:schemeClr val="bg1">
                    <a:lumMod val="50000"/>
                  </a:schemeClr>
                </a:solidFill>
              </a:endParaRPr>
            </a:p>
          </p:txBody>
        </p:sp>
      </p:grpSp>
      <p:sp>
        <p:nvSpPr>
          <p:cNvPr id="52" name="Rounded Rectangle 51"/>
          <p:cNvSpPr/>
          <p:nvPr/>
        </p:nvSpPr>
        <p:spPr>
          <a:xfrm>
            <a:off x="6977927" y="3391894"/>
            <a:ext cx="2017058" cy="588659"/>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53" name="Rounded Rectangle 52"/>
          <p:cNvSpPr/>
          <p:nvPr/>
        </p:nvSpPr>
        <p:spPr>
          <a:xfrm>
            <a:off x="6977927" y="2839684"/>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Layer</a:t>
            </a:r>
          </a:p>
        </p:txBody>
      </p:sp>
      <p:sp>
        <p:nvSpPr>
          <p:cNvPr id="54" name="Rounded Rectangle 53"/>
          <p:cNvSpPr/>
          <p:nvPr/>
        </p:nvSpPr>
        <p:spPr>
          <a:xfrm>
            <a:off x="6950825" y="2314910"/>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Process Layer </a:t>
            </a:r>
          </a:p>
        </p:txBody>
      </p:sp>
      <p:sp>
        <p:nvSpPr>
          <p:cNvPr id="55" name="Rounded Rectangle 54"/>
          <p:cNvSpPr/>
          <p:nvPr/>
        </p:nvSpPr>
        <p:spPr>
          <a:xfrm>
            <a:off x="6950825" y="1782425"/>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Framework </a:t>
            </a:r>
          </a:p>
        </p:txBody>
      </p:sp>
      <p:sp>
        <p:nvSpPr>
          <p:cNvPr id="56" name="Rounded Rectangle 55"/>
          <p:cNvSpPr/>
          <p:nvPr/>
        </p:nvSpPr>
        <p:spPr>
          <a:xfrm>
            <a:off x="6950825" y="1269778"/>
            <a:ext cx="2017058" cy="364066"/>
          </a:xfrm>
          <a:prstGeom prst="round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Applications </a:t>
            </a:r>
          </a:p>
        </p:txBody>
      </p:sp>
      <p:pic>
        <p:nvPicPr>
          <p:cNvPr id="12" name="Picture 11">
            <a:extLst>
              <a:ext uri="{FF2B5EF4-FFF2-40B4-BE49-F238E27FC236}">
                <a16:creationId xmlns:a16="http://schemas.microsoft.com/office/drawing/2014/main" id="{795E4BC3-0EF9-BD49-99EA-DE6863DF02BB}"/>
              </a:ext>
            </a:extLst>
          </p:cNvPr>
          <p:cNvPicPr>
            <a:picLocks noChangeAspect="1"/>
          </p:cNvPicPr>
          <p:nvPr/>
        </p:nvPicPr>
        <p:blipFill>
          <a:blip r:embed="rId13"/>
          <a:stretch>
            <a:fillRect/>
          </a:stretch>
        </p:blipFill>
        <p:spPr>
          <a:xfrm>
            <a:off x="2808243" y="1764393"/>
            <a:ext cx="1236566" cy="296992"/>
          </a:xfrm>
          <a:prstGeom prst="rect">
            <a:avLst/>
          </a:prstGeom>
        </p:spPr>
      </p:pic>
      <p:pic>
        <p:nvPicPr>
          <p:cNvPr id="19" name="Picture 18">
            <a:extLst>
              <a:ext uri="{FF2B5EF4-FFF2-40B4-BE49-F238E27FC236}">
                <a16:creationId xmlns:a16="http://schemas.microsoft.com/office/drawing/2014/main" id="{D72953C9-3153-5B47-81DF-2C16EDEF7DBC}"/>
              </a:ext>
            </a:extLst>
          </p:cNvPr>
          <p:cNvPicPr>
            <a:picLocks noChangeAspect="1"/>
          </p:cNvPicPr>
          <p:nvPr/>
        </p:nvPicPr>
        <p:blipFill>
          <a:blip r:embed="rId14"/>
          <a:stretch>
            <a:fillRect/>
          </a:stretch>
        </p:blipFill>
        <p:spPr>
          <a:xfrm>
            <a:off x="5579224" y="1724593"/>
            <a:ext cx="1178121" cy="392141"/>
          </a:xfrm>
          <a:prstGeom prst="rect">
            <a:avLst/>
          </a:prstGeom>
        </p:spPr>
      </p:pic>
      <p:sp>
        <p:nvSpPr>
          <p:cNvPr id="44" name="Rectangle 43">
            <a:extLst>
              <a:ext uri="{FF2B5EF4-FFF2-40B4-BE49-F238E27FC236}">
                <a16:creationId xmlns:a16="http://schemas.microsoft.com/office/drawing/2014/main" id="{94D5AD17-96E3-414D-9D07-089003F9E6CA}"/>
              </a:ext>
            </a:extLst>
          </p:cNvPr>
          <p:cNvSpPr/>
          <p:nvPr/>
        </p:nvSpPr>
        <p:spPr>
          <a:xfrm rot="18797671">
            <a:off x="-231933" y="703705"/>
            <a:ext cx="2084047" cy="358611"/>
          </a:xfrm>
          <a:prstGeom prst="rect">
            <a:avLst/>
          </a:prstGeom>
          <a:solidFill>
            <a:srgbClr val="F29925"/>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B2A2A"/>
                </a:solidFill>
                <a:effectLst/>
                <a:uLnTx/>
                <a:uFillTx/>
                <a:latin typeface="Arial" charset="0"/>
                <a:ea typeface="Arial" charset="0"/>
                <a:cs typeface="Arial" charset="0"/>
              </a:rPr>
              <a:t>Hadoop</a:t>
            </a:r>
          </a:p>
        </p:txBody>
      </p:sp>
    </p:spTree>
    <p:extLst>
      <p:ext uri="{BB962C8B-B14F-4D97-AF65-F5344CB8AC3E}">
        <p14:creationId xmlns:p14="http://schemas.microsoft.com/office/powerpoint/2010/main" val="18198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9D29FAAB743446A36D5EFFD6E6F072" ma:contentTypeVersion="0" ma:contentTypeDescription="Create a new document." ma:contentTypeScope="" ma:versionID="319986005998440710e7879948ee01e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F3697E2E-80FD-463B-8E89-9ED63A2264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openxmlformats.org/package/2006/metadata/core-properties"/>
    <ds:schemaRef ds:uri="http://www.w3.org/XML/1998/namespace"/>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2016 AWS Summit PPT template_Dark</Template>
  <TotalTime>25594</TotalTime>
  <Words>1050</Words>
  <Application>Microsoft Macintosh PowerPoint</Application>
  <PresentationFormat>On-screen Show (16:9)</PresentationFormat>
  <Paragraphs>343</Paragraphs>
  <Slides>35</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Amazon Ember</vt:lpstr>
      <vt:lpstr>Amazon Ember Light</vt:lpstr>
      <vt:lpstr>Amazon Ember Regular</vt:lpstr>
      <vt:lpstr>Arial</vt:lpstr>
      <vt:lpstr>Calibri</vt:lpstr>
      <vt:lpstr>Consolas</vt:lpstr>
      <vt:lpstr>Helvetica Light</vt:lpstr>
      <vt:lpstr>Lucida Console</vt:lpstr>
      <vt:lpstr>Sketchetik</vt:lpstr>
      <vt:lpstr>Times New Roman</vt:lpstr>
      <vt:lpstr>DeckTemplate-AWS</vt:lpstr>
      <vt:lpstr>White</vt:lpstr>
      <vt:lpstr>PowerPoint Presentation</vt:lpstr>
      <vt:lpstr>PowerPoint Presentation</vt:lpstr>
      <vt:lpstr>What is EMR?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EMR?</vt:lpstr>
      <vt:lpstr>Why EMR? Automation</vt:lpstr>
      <vt:lpstr>Why EMR?</vt:lpstr>
      <vt:lpstr>PowerPoint Presentation</vt:lpstr>
      <vt:lpstr>Why EMR? Decouple Storage and Compute</vt:lpstr>
      <vt:lpstr>Why EMR? – Compute Flexibility</vt:lpstr>
      <vt:lpstr>Why EMR?</vt:lpstr>
      <vt:lpstr>Why EMR? Elastic</vt:lpstr>
      <vt:lpstr>PowerPoint Presentation</vt:lpstr>
      <vt:lpstr>Intelligent Scale Down:  Core nodes</vt:lpstr>
      <vt:lpstr>Intelligent Scale Down: Task nodes</vt:lpstr>
      <vt:lpstr>Why EMR?</vt:lpstr>
      <vt:lpstr>Why EMR? Integration with AWS services</vt:lpstr>
      <vt:lpstr>Why EMR?</vt:lpstr>
      <vt:lpstr>Why EMR? Current</vt:lpstr>
      <vt:lpstr>PowerPoint Presentation</vt:lpstr>
      <vt:lpstr>Why EMR?</vt:lpstr>
      <vt:lpstr>Why EMR? Low-cost</vt:lpstr>
      <vt:lpstr>Cost &amp; time</vt:lpstr>
      <vt:lpstr>Why EMR? Low-cost</vt:lpstr>
      <vt:lpstr>PowerPoint Presentation</vt:lpstr>
      <vt:lpstr>The Spot Bid Advisor</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Amo</dc:creator>
  <cp:lastModifiedBy>Microsoft Office User</cp:lastModifiedBy>
  <cp:revision>389</cp:revision>
  <dcterms:created xsi:type="dcterms:W3CDTF">2016-03-06T03:15:36Z</dcterms:created>
  <dcterms:modified xsi:type="dcterms:W3CDTF">2019-12-10T20:30:43Z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